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8" r:id="rId4"/>
  </p:sldMasterIdLst>
  <p:notesMasterIdLst>
    <p:notesMasterId r:id="rId30"/>
  </p:notesMasterIdLst>
  <p:handoutMasterIdLst>
    <p:handoutMasterId r:id="rId31"/>
  </p:handoutMasterIdLst>
  <p:sldIdLst>
    <p:sldId id="268" r:id="rId5"/>
    <p:sldId id="267" r:id="rId6"/>
    <p:sldId id="274" r:id="rId7"/>
    <p:sldId id="258" r:id="rId8"/>
    <p:sldId id="276" r:id="rId9"/>
    <p:sldId id="277" r:id="rId10"/>
    <p:sldId id="278" r:id="rId11"/>
    <p:sldId id="279" r:id="rId12"/>
    <p:sldId id="284" r:id="rId13"/>
    <p:sldId id="286" r:id="rId14"/>
    <p:sldId id="287" r:id="rId15"/>
    <p:sldId id="288" r:id="rId16"/>
    <p:sldId id="289" r:id="rId17"/>
    <p:sldId id="281" r:id="rId18"/>
    <p:sldId id="290" r:id="rId19"/>
    <p:sldId id="280" r:id="rId20"/>
    <p:sldId id="282" r:id="rId21"/>
    <p:sldId id="283" r:id="rId22"/>
    <p:sldId id="285" r:id="rId23"/>
    <p:sldId id="291" r:id="rId24"/>
    <p:sldId id="298" r:id="rId25"/>
    <p:sldId id="299" r:id="rId26"/>
    <p:sldId id="300" r:id="rId27"/>
    <p:sldId id="305" r:id="rId28"/>
    <p:sldId id="301" r:id="rId29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s" id="{0877E83C-E948-B64D-836E-3B4DBE4EB08D}">
          <p14:sldIdLst>
            <p14:sldId id="268"/>
          </p14:sldIdLst>
        </p14:section>
        <p14:section name="Introduction" id="{CCA8B1D4-ECE7-BB4C-9DD9-2F43ACA21FF0}">
          <p14:sldIdLst>
            <p14:sldId id="267"/>
            <p14:sldId id="274"/>
            <p14:sldId id="258"/>
            <p14:sldId id="276"/>
            <p14:sldId id="277"/>
            <p14:sldId id="278"/>
            <p14:sldId id="279"/>
          </p14:sldIdLst>
        </p14:section>
        <p14:section name="From text to data" id="{8FCF2590-5245-4A68-AE30-639599CD6012}">
          <p14:sldIdLst>
            <p14:sldId id="284"/>
            <p14:sldId id="286"/>
            <p14:sldId id="287"/>
            <p14:sldId id="288"/>
            <p14:sldId id="289"/>
          </p14:sldIdLst>
        </p14:section>
        <p14:section name="Preprocessing techniques" id="{B9984F2B-F9CE-41B8-BEF9-4CB890A1752B}">
          <p14:sldIdLst>
            <p14:sldId id="281"/>
            <p14:sldId id="290"/>
            <p14:sldId id="280"/>
            <p14:sldId id="282"/>
          </p14:sldIdLst>
        </p14:section>
        <p14:section name="Case Study" id="{9E1C7791-1786-49F6-B687-3F255407569C}">
          <p14:sldIdLst>
            <p14:sldId id="283"/>
            <p14:sldId id="285"/>
            <p14:sldId id="291"/>
            <p14:sldId id="298"/>
            <p14:sldId id="299"/>
            <p14:sldId id="300"/>
            <p14:sldId id="305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9F9"/>
    <a:srgbClr val="33ABF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020" autoAdjust="0"/>
  </p:normalViewPr>
  <p:slideViewPr>
    <p:cSldViewPr snapToGrid="0" snapToObjects="1">
      <p:cViewPr varScale="1">
        <p:scale>
          <a:sx n="114" d="100"/>
          <a:sy n="114" d="100"/>
        </p:scale>
        <p:origin x="25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420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1CEC772-FA27-8245-98C8-3882BC0A2B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74A738-1A30-0A41-850F-D0FA92F1AF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118FA-2290-704A-B1C8-5CB63563B20C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5323A1-5F5C-524F-A01B-7504A45C21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1DC7B-AA86-BB43-A240-FD451BA7DEF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C7FFD-7613-A840-B0FF-104287A95E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747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BBE5B-9FA1-D84D-9F27-FE29EE47B79C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121B6-7775-0947-9B1A-4E640EDAA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0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video" Target="https://www.youtube.com/embed/1Pj3RmRcbH8?feature=oembed" TargetMode="Externa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22828BB-6B44-6541-89ED-C88039F784E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2F0547-8650-9C4A-A998-121356F071B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29EB01-2699-D14E-A6EC-E982686DA7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2185"/>
            <a:ext cx="12192000" cy="57374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2163EA4-6184-2F47-AB79-592B83A7D2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185" y="1602469"/>
            <a:ext cx="3436039" cy="150568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187F12-0F7E-CF4E-AAB8-D905B311E13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54762" y="3108149"/>
            <a:ext cx="2298700" cy="1574800"/>
          </a:xfrm>
          <a:prstGeom prst="rect">
            <a:avLst/>
          </a:prstGeom>
        </p:spPr>
      </p:pic>
      <p:sp>
        <p:nvSpPr>
          <p:cNvPr id="26" name="Title 5">
            <a:extLst>
              <a:ext uri="{FF2B5EF4-FFF2-40B4-BE49-F238E27FC236}">
                <a16:creationId xmlns:a16="http://schemas.microsoft.com/office/drawing/2014/main" id="{88B99966-C987-AA4D-857D-1401479347F8}"/>
              </a:ext>
            </a:extLst>
          </p:cNvPr>
          <p:cNvSpPr txBox="1">
            <a:spLocks/>
          </p:cNvSpPr>
          <p:nvPr userDrawn="1"/>
        </p:nvSpPr>
        <p:spPr>
          <a:xfrm>
            <a:off x="6735990" y="3323233"/>
            <a:ext cx="1064059" cy="48676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00" b="0" dirty="0">
                <a:solidFill>
                  <a:schemeClr val="bg1"/>
                </a:solidFill>
                <a:latin typeface="Avenir Roman" panose="02000503020000020003" pitchFamily="2" charset="0"/>
              </a:rPr>
              <a:t>16 MPH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36AE3FE-F42A-E346-877F-4672129996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9463" y="3335162"/>
            <a:ext cx="5856287" cy="1347787"/>
          </a:xfrm>
        </p:spPr>
        <p:txBody>
          <a:bodyPr>
            <a:noAutofit/>
          </a:bodyPr>
          <a:lstStyle>
            <a:lvl1pPr marL="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1pPr>
            <a:lvl2pPr marL="45720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2pPr>
            <a:lvl3pPr marL="91440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3pPr>
            <a:lvl4pPr marL="1371600" indent="0">
              <a:buNone/>
              <a:defRPr lang="en-US" sz="3600" b="1" i="0" kern="1200" dirty="0" smtClean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4pPr>
            <a:lvl5pPr marL="1828800" indent="0">
              <a:buNone/>
              <a:defRPr lang="en-US" sz="3600" b="1" i="0" kern="1200" dirty="0">
                <a:solidFill>
                  <a:schemeClr val="bg1"/>
                </a:solidFill>
                <a:latin typeface="Avenir Black" panose="02000503020000020003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20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KED Short case study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79789" y="1467253"/>
            <a:ext cx="5620111" cy="123119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GB" dirty="0"/>
              <a:t>BAKED - 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AD81F7-3D39-6F40-A6EA-2D9FF36D8F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87279" y="1124620"/>
            <a:ext cx="322721" cy="322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672348-2E41-094C-BD2B-7206DB1C62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393645" y="2785428"/>
            <a:ext cx="282382" cy="2823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955CA6-C6C2-E44C-A91B-1F2C668BE66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369505" y="4414962"/>
            <a:ext cx="314226" cy="314226"/>
          </a:xfrm>
          <a:prstGeom prst="rect">
            <a:avLst/>
          </a:prstGeom>
        </p:spPr>
      </p:pic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9074" y="1253330"/>
            <a:ext cx="3201905" cy="9130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Insert logo &amp; resize to fit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231117-AA9B-594A-BEDA-5E2855A594C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79789" y="3119936"/>
            <a:ext cx="5620111" cy="127475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6580EB4-8013-224D-94DC-AD7BEC7D8EE4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279790" y="4778251"/>
            <a:ext cx="5620108" cy="13987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30072C3-44C4-9A4C-A473-41E672E45B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5890" y="2433026"/>
            <a:ext cx="5620110" cy="3743937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Click to insert your picture 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541E68-D22A-A74D-991A-CEDDEEB04FAD}"/>
              </a:ext>
            </a:extLst>
          </p:cNvPr>
          <p:cNvSpPr txBox="1"/>
          <p:nvPr userDrawn="1"/>
        </p:nvSpPr>
        <p:spPr>
          <a:xfrm>
            <a:off x="6857072" y="1124620"/>
            <a:ext cx="4993470" cy="34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b="0" i="0">
                <a:latin typeface="Avenir Roman" panose="02000503020000020003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sz="1600" b="0" i="0">
                <a:latin typeface="Avenir Roman" panose="02000503020000020003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sz="1400" b="0" i="0">
                <a:latin typeface="Avenir Roman" panose="02000503020000020003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sz="1400" b="0" i="0">
                <a:latin typeface="Avenir Roman" panose="02000503020000020003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/>
              <a:t>Challenge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426242-6B7F-4D42-B87D-38961F3F836C}"/>
              </a:ext>
            </a:extLst>
          </p:cNvPr>
          <p:cNvSpPr txBox="1"/>
          <p:nvPr userDrawn="1"/>
        </p:nvSpPr>
        <p:spPr>
          <a:xfrm>
            <a:off x="6857071" y="2747234"/>
            <a:ext cx="4993471" cy="34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b="0" i="0">
                <a:latin typeface="Avenir Roman" panose="02000503020000020003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sz="1600" b="0" i="0">
                <a:latin typeface="Avenir Roman" panose="02000503020000020003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sz="1400" b="0" i="0">
                <a:latin typeface="Avenir Roman" panose="02000503020000020003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sz="1400" b="0" i="0">
                <a:latin typeface="Avenir Roman" panose="02000503020000020003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481C4A-D8F9-0344-87EB-D9FC6B868CAE}"/>
              </a:ext>
            </a:extLst>
          </p:cNvPr>
          <p:cNvSpPr txBox="1"/>
          <p:nvPr userDrawn="1"/>
        </p:nvSpPr>
        <p:spPr>
          <a:xfrm>
            <a:off x="6857072" y="4354100"/>
            <a:ext cx="5091517" cy="431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b="0" i="0">
                <a:latin typeface="Avenir Roman" panose="02000503020000020003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sz="1600" b="0" i="0">
                <a:latin typeface="Avenir Roman" panose="02000503020000020003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sz="1400" b="0" i="0">
                <a:latin typeface="Avenir Roman" panose="02000503020000020003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Char char="•"/>
              <a:defRPr sz="1400" b="0" i="0">
                <a:latin typeface="Avenir Roman" panose="02000503020000020003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17239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Long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1659730"/>
            <a:ext cx="5620111" cy="131676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GB" dirty="0"/>
              <a:t>PLACEHOLDER - 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891" y="3700710"/>
            <a:ext cx="5620111" cy="247680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35230" y="1308481"/>
            <a:ext cx="4620170" cy="131742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Insert logo &amp; resize to fit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582261E-634D-6944-ACAA-64D1F66E749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7091" y="3700709"/>
            <a:ext cx="5620111" cy="247680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B64BAC30-DA17-F749-B9A9-E776862839E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2527" y="3092560"/>
            <a:ext cx="4993473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1E2A5C39-E8C2-AF4C-ABF7-FD9F18434C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00724" y="3092560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A499037E-659A-C343-8CD4-4B4420AA07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75095" y="1051632"/>
            <a:ext cx="5020905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33" name="Picture Placeholder 3">
            <a:extLst>
              <a:ext uri="{FF2B5EF4-FFF2-40B4-BE49-F238E27FC236}">
                <a16:creationId xmlns:a16="http://schemas.microsoft.com/office/drawing/2014/main" id="{6686C31F-D9B8-4B41-957B-600F5EB42A5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56037" y="1106374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4" name="Picture Placeholder 3">
            <a:extLst>
              <a:ext uri="{FF2B5EF4-FFF2-40B4-BE49-F238E27FC236}">
                <a16:creationId xmlns:a16="http://schemas.microsoft.com/office/drawing/2014/main" id="{C6A96271-CFE3-C741-8ACF-8C69435ED11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6037" y="3170237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5" name="Picture Placeholder 3">
            <a:extLst>
              <a:ext uri="{FF2B5EF4-FFF2-40B4-BE49-F238E27FC236}">
                <a16:creationId xmlns:a16="http://schemas.microsoft.com/office/drawing/2014/main" id="{255788FB-6AB0-E24C-B5C4-594CF57872E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32131" y="3177470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48767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KED Long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1659730"/>
            <a:ext cx="5620111" cy="131676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GB" dirty="0"/>
              <a:t>BAKED - 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891" y="3700710"/>
            <a:ext cx="5620111" cy="247680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AD81F7-3D39-6F40-A6EA-2D9FF36D8F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28347" y="1098895"/>
            <a:ext cx="377687" cy="3776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672348-2E41-094C-BD2B-7206DB1C62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8973" y="3170519"/>
            <a:ext cx="337061" cy="3370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955CA6-C6C2-E44C-A91B-1F2C668BE66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296457" y="3121277"/>
            <a:ext cx="371223" cy="371223"/>
          </a:xfrm>
          <a:prstGeom prst="rect">
            <a:avLst/>
          </a:prstGeom>
        </p:spPr>
      </p:pic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835230" y="1308481"/>
            <a:ext cx="4620170" cy="131742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Insert logo &amp; resize to fit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582261E-634D-6944-ACAA-64D1F66E749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7091" y="3700709"/>
            <a:ext cx="5620111" cy="2476805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6E08AF-5202-C24A-9CA4-5BBDBAA8B65A}"/>
              </a:ext>
            </a:extLst>
          </p:cNvPr>
          <p:cNvSpPr txBox="1"/>
          <p:nvPr userDrawn="1"/>
        </p:nvSpPr>
        <p:spPr>
          <a:xfrm>
            <a:off x="1075096" y="1123984"/>
            <a:ext cx="4993471" cy="34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2000" b="1" i="0">
                <a:latin typeface="Avenir Roman" panose="02000503020000020003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n-US" dirty="0"/>
              <a:t>Challenge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47D372-9276-4241-8821-F6A6A229FDD9}"/>
              </a:ext>
            </a:extLst>
          </p:cNvPr>
          <p:cNvSpPr txBox="1"/>
          <p:nvPr userDrawn="1"/>
        </p:nvSpPr>
        <p:spPr>
          <a:xfrm>
            <a:off x="1102527" y="3168408"/>
            <a:ext cx="4993471" cy="34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2000" b="1" i="0">
                <a:latin typeface="Avenir Roman" panose="02000503020000020003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n-US" dirty="0"/>
              <a:t>Solution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4E2981-8B3F-A246-968B-840B656C564A}"/>
              </a:ext>
            </a:extLst>
          </p:cNvPr>
          <p:cNvSpPr txBox="1"/>
          <p:nvPr userDrawn="1"/>
        </p:nvSpPr>
        <p:spPr>
          <a:xfrm>
            <a:off x="6799239" y="3120716"/>
            <a:ext cx="5091517" cy="431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2000" b="1" i="0">
                <a:latin typeface="Avenir Roman" panose="02000503020000020003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63795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Long 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GB" dirty="0"/>
              <a:t>PLACEHOLDER - 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8115" y="1745155"/>
            <a:ext cx="5620111" cy="172042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2463" y="1678165"/>
            <a:ext cx="4620170" cy="131742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Insert logo &amp; resize to fit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36254" y="1146149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582261E-634D-6944-ACAA-64D1F66E749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7091" y="4382197"/>
            <a:ext cx="5620111" cy="172042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35230" y="3783192"/>
            <a:ext cx="5051969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1B5F63B-B5C8-D14B-AC97-5FE3C08F3CB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4401514"/>
            <a:ext cx="5620111" cy="17011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C1AA755B-95E5-834B-A273-E1DA530BFB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2528" y="3783192"/>
            <a:ext cx="4993471" cy="487131"/>
          </a:xfrm>
        </p:spPr>
        <p:txBody>
          <a:bodyPr anchor="ctr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DFB4C9C9-E719-0A42-9959-539F9A45EF7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61197" y="1202049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FDECDE21-511E-7E4A-8F12-E8CDD8CB083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6037" y="3851725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4A15AC22-98F0-0247-8449-8F484402715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32131" y="3858958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397400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KED Long Case Stud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GB" dirty="0"/>
              <a:t>BAKED - 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8115" y="1745155"/>
            <a:ext cx="5620111" cy="172042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672348-2E41-094C-BD2B-7206DB1C6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361197" y="1214964"/>
            <a:ext cx="296435" cy="2964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955CA6-C6C2-E44C-A91B-1F2C668BE66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96457" y="3802765"/>
            <a:ext cx="371223" cy="371223"/>
          </a:xfrm>
          <a:prstGeom prst="rect">
            <a:avLst/>
          </a:prstGeom>
        </p:spPr>
      </p:pic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52463" y="1678165"/>
            <a:ext cx="4620170" cy="1317426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Insert logo &amp; resize to fit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582261E-634D-6944-ACAA-64D1F66E7491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267091" y="4382197"/>
            <a:ext cx="5620111" cy="172042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1B5F63B-B5C8-D14B-AC97-5FE3C08F3CB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4401514"/>
            <a:ext cx="5620111" cy="17011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92A6106-B4BD-F448-B018-B33BC08DB8D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28347" y="3840679"/>
            <a:ext cx="377687" cy="3776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084DDD9-1EFD-BC4C-9EA9-8C44691E2857}"/>
              </a:ext>
            </a:extLst>
          </p:cNvPr>
          <p:cNvSpPr txBox="1"/>
          <p:nvPr userDrawn="1"/>
        </p:nvSpPr>
        <p:spPr>
          <a:xfrm>
            <a:off x="1094080" y="3848932"/>
            <a:ext cx="4993471" cy="34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2000" b="1" i="0">
                <a:latin typeface="Avenir Roman" panose="02000503020000020003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n-US" sz="1800" b="1" i="0" kern="1200" dirty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rPr>
              <a:t>Challenge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290F9E1-0832-294C-8247-E4DE624F7E61}"/>
              </a:ext>
            </a:extLst>
          </p:cNvPr>
          <p:cNvSpPr txBox="1"/>
          <p:nvPr userDrawn="1"/>
        </p:nvSpPr>
        <p:spPr>
          <a:xfrm>
            <a:off x="6835230" y="1211504"/>
            <a:ext cx="4993471" cy="34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2000" b="1" i="0">
                <a:latin typeface="Avenir Roman" panose="02000503020000020003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pPr lvl="0"/>
            <a:r>
              <a:rPr lang="en-US" sz="1800" b="1" i="0" kern="1200" dirty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rPr>
              <a:t>Solution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BA6099-948D-C248-AC93-411D7A2A19AC}"/>
              </a:ext>
            </a:extLst>
          </p:cNvPr>
          <p:cNvSpPr txBox="1"/>
          <p:nvPr userDrawn="1"/>
        </p:nvSpPr>
        <p:spPr>
          <a:xfrm>
            <a:off x="6840706" y="3809383"/>
            <a:ext cx="5091517" cy="431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2000" b="1" i="0">
                <a:latin typeface="Avenir Roman" panose="02000503020000020003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52934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D92DA-C3B1-9B4B-8381-6E9B7E666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889" y="1085255"/>
            <a:ext cx="5620111" cy="487131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90F588-3F91-C74F-A63A-5268F01B8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9786" y="1085255"/>
            <a:ext cx="5620110" cy="487131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704517D7-E4F2-EB47-BFAE-762821067B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5250988D-93A6-474A-B583-E3CA9F86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3" name="Title Placeholder 7">
            <a:extLst>
              <a:ext uri="{FF2B5EF4-FFF2-40B4-BE49-F238E27FC236}">
                <a16:creationId xmlns:a16="http://schemas.microsoft.com/office/drawing/2014/main" id="{0F1FA7F6-52B1-8449-8970-9D7D69D75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79A79F-DAB7-3F4E-9FAD-CBAA54AD1658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75889" y="1655064"/>
            <a:ext cx="5620111" cy="45218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8C8D624-3E6C-7041-9251-E300CC14E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1655064"/>
            <a:ext cx="5620111" cy="45218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0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Online Media 3" descr="Starschema Presents">
            <a:hlinkClick r:id="" action="ppaction://media"/>
            <a:extLst>
              <a:ext uri="{FF2B5EF4-FFF2-40B4-BE49-F238E27FC236}">
                <a16:creationId xmlns:a16="http://schemas.microsoft.com/office/drawing/2014/main" id="{3152FEA4-54AE-6B44-B355-809671A67D80}"/>
              </a:ext>
            </a:extLst>
          </p:cNvPr>
          <p:cNvPicPr>
            <a:picLocks noRot="1" noChangeAspect="1"/>
          </p:cNvPicPr>
          <p:nvPr userDrawn="1"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1" name="Title Placeholder 7">
            <a:extLst>
              <a:ext uri="{FF2B5EF4-FFF2-40B4-BE49-F238E27FC236}">
                <a16:creationId xmlns:a16="http://schemas.microsoft.com/office/drawing/2014/main" id="{6A0C6F67-E5AB-C342-8565-89868944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CF3807A-17C5-5147-9755-3EDC65E6F3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64850" y="354845"/>
            <a:ext cx="1044575" cy="45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2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2AD462F1-4CFA-ED42-AF30-06D9C4F17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804E0CA4-46BA-BA4C-B7C3-B58089276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22E1AAB0-4F40-A34A-89A0-49F839FA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5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641C3EF0-48FB-1D47-B222-6EF28A04E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9">
            <a:extLst>
              <a:ext uri="{FF2B5EF4-FFF2-40B4-BE49-F238E27FC236}">
                <a16:creationId xmlns:a16="http://schemas.microsoft.com/office/drawing/2014/main" id="{56848D18-E49C-7E48-B612-9BCB52DD9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7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2B5458-EB7B-A544-A945-2044756852CA}"/>
              </a:ext>
            </a:extLst>
          </p:cNvPr>
          <p:cNvSpPr/>
          <p:nvPr userDrawn="1"/>
        </p:nvSpPr>
        <p:spPr>
          <a:xfrm>
            <a:off x="0" y="-93785"/>
            <a:ext cx="12297508" cy="7045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7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81AA533-8C78-AA42-B573-998273F4BC8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6F4E26-2CCE-4D4B-AF0F-4FC96FE63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1850" y="3703088"/>
            <a:ext cx="105156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F0288B6-896F-6E40-81CC-80F52F79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057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6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EE6B1-B930-544C-9D7D-EEB4BD904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89" y="1253330"/>
            <a:ext cx="11424009" cy="48182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42E9765E-B5D1-474A-8532-051F64C43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0" y="365125"/>
            <a:ext cx="10222590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8093D9DA-6147-ED42-9D30-A96FE81A0A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230A7E-E1EE-1C43-B247-9F6FAFE29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9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663D6F-50D9-5844-9A72-CC00F4318739}"/>
              </a:ext>
            </a:extLst>
          </p:cNvPr>
          <p:cNvSpPr/>
          <p:nvPr userDrawn="1"/>
        </p:nvSpPr>
        <p:spPr>
          <a:xfrm>
            <a:off x="0" y="3681047"/>
            <a:ext cx="12192000" cy="31769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8F9F67-AB01-0747-891E-12B78B94050B}"/>
              </a:ext>
            </a:extLst>
          </p:cNvPr>
          <p:cNvSpPr/>
          <p:nvPr userDrawn="1"/>
        </p:nvSpPr>
        <p:spPr>
          <a:xfrm>
            <a:off x="-6350" y="1"/>
            <a:ext cx="12192000" cy="368104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63009B-DB3D-DF43-AB0E-04A0FB533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931689"/>
            <a:ext cx="10515600" cy="1655762"/>
          </a:xfrm>
          <a:ln>
            <a:noFill/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DB0480A-5EAF-7147-A778-5BA67D8AF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805781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91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9FD16-E738-3B42-B0CC-5C55DEF32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5889" y="1253330"/>
            <a:ext cx="5620111" cy="4923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83CA6-8D33-D443-A79B-DFF43B4654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1253330"/>
            <a:ext cx="5620111" cy="4923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98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DCE0241-4146-C34A-B64B-1F0EA1A9C1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9786" y="1085255"/>
            <a:ext cx="5620110" cy="487131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9D662F3-09A0-FE49-BA93-562505F3EE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9786" y="1655064"/>
            <a:ext cx="5620111" cy="45218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50D5CAE-B645-FE42-A411-84C4CD52690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6250" y="1085255"/>
            <a:ext cx="5619750" cy="5091708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Click to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10434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- Short case study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1467253"/>
            <a:ext cx="5620111" cy="123119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GB" dirty="0"/>
              <a:t>PLACEHOLDER - Click to edit Master title style</a:t>
            </a:r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88885" y="1253330"/>
            <a:ext cx="3201905" cy="9130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Insert logo &amp; resize to fit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5B755AB-081B-D049-93DF-5DF80204B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2528" y="1107956"/>
            <a:ext cx="4993471" cy="322721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44030" y="2773237"/>
            <a:ext cx="5051969" cy="294573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4030" y="4398920"/>
            <a:ext cx="5051969" cy="33863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231117-AA9B-594A-BEDA-5E2855A594C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75891" y="3119936"/>
            <a:ext cx="5620111" cy="127475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6580EB4-8013-224D-94DC-AD7BEC7D8EE4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475892" y="4778251"/>
            <a:ext cx="5620108" cy="13987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30072C3-44C4-9A4C-A473-41E672E45B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79783" y="2433026"/>
            <a:ext cx="5620110" cy="3743937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Click to insert your picture here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1566DE00-D110-4647-9B52-35DB785F4AB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56037" y="1106374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3ED12419-4ADB-414E-BB1D-845891E2957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41861" y="2738127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D4332C27-1DE6-3749-8AB2-73E67D2EBBD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32833" y="4410878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54326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KED Short case study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891" y="1467253"/>
            <a:ext cx="5620111" cy="123119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GB" dirty="0"/>
              <a:t>BAKED - Click to edit Master title style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AD81F7-3D39-6F40-A6EA-2D9FF36D8F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83381" y="1124620"/>
            <a:ext cx="322721" cy="3227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672348-2E41-094C-BD2B-7206DB1C62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5607" y="2744506"/>
            <a:ext cx="306521" cy="3065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955CA6-C6C2-E44C-A91B-1F2C668BE66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524778" y="4382735"/>
            <a:ext cx="379331" cy="379331"/>
          </a:xfrm>
          <a:prstGeom prst="rect">
            <a:avLst/>
          </a:prstGeom>
        </p:spPr>
      </p:pic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488885" y="1253330"/>
            <a:ext cx="3201905" cy="9130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Insert logo &amp; resize to fit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231117-AA9B-594A-BEDA-5E2855A594C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475891" y="3119936"/>
            <a:ext cx="5620111" cy="127475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6580EB4-8013-224D-94DC-AD7BEC7D8EE4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475892" y="4778251"/>
            <a:ext cx="5620108" cy="13987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30072C3-44C4-9A4C-A473-41E672E45B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79783" y="2433026"/>
            <a:ext cx="5620110" cy="3743937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Click to insert your picture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15A196-F560-6647-A89A-C18854EB6018}"/>
              </a:ext>
            </a:extLst>
          </p:cNvPr>
          <p:cNvSpPr txBox="1"/>
          <p:nvPr userDrawn="1"/>
        </p:nvSpPr>
        <p:spPr>
          <a:xfrm>
            <a:off x="1093384" y="1133128"/>
            <a:ext cx="4993471" cy="34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2000" b="1" i="0">
                <a:latin typeface="Avenir Roman" panose="02000503020000020003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n-US" sz="1600" b="1" i="0" kern="1200" dirty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rPr>
              <a:t>Challenge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DF69E7-4E58-DC4B-94C9-89D86E83AC1A}"/>
              </a:ext>
            </a:extLst>
          </p:cNvPr>
          <p:cNvSpPr txBox="1"/>
          <p:nvPr userDrawn="1"/>
        </p:nvSpPr>
        <p:spPr>
          <a:xfrm>
            <a:off x="1016364" y="2755742"/>
            <a:ext cx="4993471" cy="347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2000" b="1" i="0">
                <a:latin typeface="Avenir Roman" panose="02000503020000020003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n-US" sz="1600" b="1" i="0" kern="1200" dirty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rPr>
              <a:t>Solution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3B0224-C1E4-884E-B662-7C4ED8B64C0C}"/>
              </a:ext>
            </a:extLst>
          </p:cNvPr>
          <p:cNvSpPr txBox="1"/>
          <p:nvPr userDrawn="1"/>
        </p:nvSpPr>
        <p:spPr>
          <a:xfrm>
            <a:off x="1044030" y="4362608"/>
            <a:ext cx="5091517" cy="431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2000" b="1" i="0">
                <a:latin typeface="Avenir Roman" panose="02000503020000020003" pitchFamily="2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b="1" i="0">
                <a:latin typeface="Avenir Roman" panose="02000503020000020003" pitchFamily="2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Clr>
                <a:srgbClr val="33ABF1"/>
              </a:buClr>
              <a:buFont typeface="Arial" panose="020B0604020202020204" pitchFamily="34" charset="0"/>
              <a:buNone/>
              <a:defRPr sz="1600" b="1" i="0">
                <a:latin typeface="Avenir Roman" panose="02000503020000020003" pitchFamily="2" charset="0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n-US" sz="1600" b="1" i="0" kern="1200" dirty="0">
                <a:solidFill>
                  <a:schemeClr val="tx1"/>
                </a:solidFill>
                <a:latin typeface="Avenir Roman" panose="02000503020000020003" pitchFamily="2" charset="0"/>
                <a:ea typeface="+mn-ea"/>
                <a:cs typeface="+mn-cs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99396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Short case study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81ACFC6E-5570-B448-8CA6-37330AED3E2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79789" y="1467253"/>
            <a:ext cx="5620111" cy="1231193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DC25C32-C86C-9F42-94A4-8C74347A8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D394682-52EC-8047-B638-B5C475A8B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itle Placeholder 7">
            <a:extLst>
              <a:ext uri="{FF2B5EF4-FFF2-40B4-BE49-F238E27FC236}">
                <a16:creationId xmlns:a16="http://schemas.microsoft.com/office/drawing/2014/main" id="{258A01C5-3566-1148-A57E-FCC6761A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4769F9"/>
                </a:solidFill>
              </a:defRPr>
            </a:lvl1pPr>
          </a:lstStyle>
          <a:p>
            <a:r>
              <a:rPr lang="en-GB" dirty="0"/>
              <a:t>PLACEHOLDER - Click to edit Master title style</a:t>
            </a:r>
            <a:endParaRPr lang="en-US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3C3640D-564E-E544-BB62-B1E73066649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9074" y="1253330"/>
            <a:ext cx="3201905" cy="913012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Insert logo &amp; resize to fit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C5B755AB-081B-D049-93DF-5DF80204BA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47928" y="1144532"/>
            <a:ext cx="4993471" cy="322721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494A5D-3F11-E147-8FBC-1963DA52985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7928" y="2773237"/>
            <a:ext cx="5051969" cy="294573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1C703E8B-178F-364F-8B57-6A0C5B02FC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47928" y="4398920"/>
            <a:ext cx="5051969" cy="338636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this line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5231117-AA9B-594A-BEDA-5E2855A594C2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279789" y="3119936"/>
            <a:ext cx="5620111" cy="1274757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E6580EB4-8013-224D-94DC-AD7BEC7D8EE4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279790" y="4778251"/>
            <a:ext cx="5620108" cy="1398712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630072C3-44C4-9A4C-A473-41E672E45B3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5890" y="2433026"/>
            <a:ext cx="5620110" cy="3743937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4769F9"/>
                </a:solidFill>
              </a:defRPr>
            </a:lvl1pPr>
          </a:lstStyle>
          <a:p>
            <a:r>
              <a:rPr lang="en-US" dirty="0"/>
              <a:t>Click to insert your picture here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660298F5-1A7E-5348-88A3-4046C0D0BB0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92709" y="1110822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52C33A41-BD8B-FE4A-9E6D-5060DFF5137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8533" y="2742575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AAA860F9-01E6-AF46-AAB3-57D157C244F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369505" y="4415326"/>
            <a:ext cx="339725" cy="322263"/>
          </a:xfrm>
        </p:spPr>
        <p:txBody>
          <a:bodyPr>
            <a:noAutofit/>
          </a:bodyPr>
          <a:lstStyle>
            <a:lvl1pPr marL="0" indent="0">
              <a:buNone/>
              <a:defRPr sz="600"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110668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4CE27-6A5D-BA42-AEA4-FA737EA58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890" y="1253330"/>
            <a:ext cx="11424009" cy="481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9636C-8DE4-0944-823B-F64866CFD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700" y="6475378"/>
            <a:ext cx="1092200" cy="272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fld id="{F08FC207-A145-F144-B83B-5260A2EBC7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ED7A0170-7544-D74E-977E-660F29EAD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91" y="365125"/>
            <a:ext cx="10117347" cy="4871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553A18E-23FD-224C-8A64-5ECAB9246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9259" y="6475377"/>
            <a:ext cx="6290728" cy="2721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r>
              <a:rPr lang="en-US"/>
              <a:t>Mór Kapronczay | github.com/morkapronczay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8ED9CF5-3304-7244-8095-23A77338A6A5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876811" y="365125"/>
            <a:ext cx="1023089" cy="44903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81B458-4923-3A4F-9C1B-D634842DDE7B}"/>
              </a:ext>
            </a:extLst>
          </p:cNvPr>
          <p:cNvCxnSpPr>
            <a:cxnSpLocks/>
          </p:cNvCxnSpPr>
          <p:nvPr userDrawn="1"/>
        </p:nvCxnSpPr>
        <p:spPr>
          <a:xfrm flipV="1">
            <a:off x="475890" y="6339727"/>
            <a:ext cx="11415382" cy="874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F35DDB7-4C0C-BE4A-8867-762910EBB516}"/>
              </a:ext>
            </a:extLst>
          </p:cNvPr>
          <p:cNvSpPr txBox="1"/>
          <p:nvPr userDrawn="1"/>
        </p:nvSpPr>
        <p:spPr>
          <a:xfrm>
            <a:off x="475890" y="6475378"/>
            <a:ext cx="4426310" cy="2792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u-HU"/>
            </a:defPPr>
            <a:lvl1pPr>
              <a:defRPr sz="1200" b="0" i="0">
                <a:solidFill>
                  <a:schemeClr val="tx1">
                    <a:tint val="75000"/>
                  </a:schemeClr>
                </a:solidFill>
                <a:latin typeface="Avenir Roman" panose="02000503020000020003" pitchFamily="2" charset="0"/>
              </a:defRPr>
            </a:lvl1pPr>
          </a:lstStyle>
          <a:p>
            <a:pPr lvl="0"/>
            <a:r>
              <a:rPr lang="en-US" dirty="0"/>
              <a:t>   </a:t>
            </a:r>
            <a:r>
              <a:rPr lang="en-US" dirty="0" err="1"/>
              <a:t>info@starschema.com</a:t>
            </a:r>
            <a:r>
              <a:rPr lang="en-US" dirty="0"/>
              <a:t>         </a:t>
            </a:r>
            <a:r>
              <a:rPr lang="en-US" dirty="0" err="1"/>
              <a:t>starschema.com</a:t>
            </a:r>
            <a:r>
              <a:rPr lang="en-US" dirty="0"/>
              <a:t> 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921D8-6CBC-8D42-B007-8D8EF541C697}"/>
              </a:ext>
            </a:extLst>
          </p:cNvPr>
          <p:cNvSpPr/>
          <p:nvPr userDrawn="1"/>
        </p:nvSpPr>
        <p:spPr>
          <a:xfrm>
            <a:off x="475890" y="6556247"/>
            <a:ext cx="136525" cy="1104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025334-EBE4-A643-B593-9A03B9DC74A0}"/>
              </a:ext>
            </a:extLst>
          </p:cNvPr>
          <p:cNvSpPr/>
          <p:nvPr userDrawn="1"/>
        </p:nvSpPr>
        <p:spPr>
          <a:xfrm>
            <a:off x="2396066" y="6556247"/>
            <a:ext cx="114300" cy="1143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79C6C-4546-8448-8E8D-FC43642962C7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alphaModFix amt="3000"/>
          </a:blip>
          <a:stretch>
            <a:fillRect/>
          </a:stretch>
        </p:blipFill>
        <p:spPr>
          <a:xfrm>
            <a:off x="6287965" y="1122973"/>
            <a:ext cx="674370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88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09" r:id="rId2"/>
    <p:sldLayoutId id="2147483710" r:id="rId3"/>
    <p:sldLayoutId id="2147483711" r:id="rId4"/>
    <p:sldLayoutId id="2147483712" r:id="rId5"/>
    <p:sldLayoutId id="2147483719" r:id="rId6"/>
    <p:sldLayoutId id="2147483721" r:id="rId7"/>
    <p:sldLayoutId id="2147483724" r:id="rId8"/>
    <p:sldLayoutId id="2147483722" r:id="rId9"/>
    <p:sldLayoutId id="2147483725" r:id="rId10"/>
    <p:sldLayoutId id="2147483720" r:id="rId11"/>
    <p:sldLayoutId id="2147483726" r:id="rId12"/>
    <p:sldLayoutId id="2147483723" r:id="rId13"/>
    <p:sldLayoutId id="2147483727" r:id="rId14"/>
    <p:sldLayoutId id="2147483713" r:id="rId15"/>
    <p:sldLayoutId id="2147483718" r:id="rId16"/>
    <p:sldLayoutId id="2147483714" r:id="rId17"/>
    <p:sldLayoutId id="2147483715" r:id="rId18"/>
    <p:sldLayoutId id="2147483717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Avenir Blac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33ABF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33ABF1"/>
        </a:buClr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venir Roman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rkapronczay/meetup-talk-text-preproc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5864E8AE-3A93-7242-9327-96CDCA9B03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An </a:t>
            </a:r>
            <a:r>
              <a:rPr lang="hu-HU" dirty="0" err="1"/>
              <a:t>academic</a:t>
            </a:r>
            <a:r>
              <a:rPr lang="hu-HU" dirty="0"/>
              <a:t> </a:t>
            </a:r>
            <a:r>
              <a:rPr lang="hu-HU" dirty="0" err="1"/>
              <a:t>guide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business </a:t>
            </a:r>
            <a:r>
              <a:rPr lang="hu-HU" dirty="0" err="1"/>
              <a:t>users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a </a:t>
            </a:r>
            <a:r>
              <a:rPr lang="hu-HU" dirty="0" err="1"/>
              <a:t>case</a:t>
            </a:r>
            <a:r>
              <a:rPr lang="hu-HU" dirty="0"/>
              <a:t> </a:t>
            </a:r>
            <a:r>
              <a:rPr lang="hu-HU" dirty="0" err="1"/>
              <a:t>study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B3FE54-FE01-2841-8DC5-2C3A5ED45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Text </a:t>
            </a:r>
            <a:r>
              <a:rPr lang="hu-HU" dirty="0" err="1"/>
              <a:t>preprocessing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0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>
            <a:extLst>
              <a:ext uri="{FF2B5EF4-FFF2-40B4-BE49-F238E27FC236}">
                <a16:creationId xmlns:a16="http://schemas.microsoft.com/office/drawing/2014/main" id="{B09CC5E9-A7A3-4305-A19E-98A4111F3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From</a:t>
            </a:r>
            <a:r>
              <a:rPr lang="hu-HU" dirty="0"/>
              <a:t> text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56211D2-B7F2-4C3C-816B-8029A6588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CFDBB38-5EBF-43CD-AD8C-2CE5BE2CD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26FB0441-D351-45D0-B879-C8CFC24C5F9C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B2E8FF85-59C2-458A-83B0-5632C4E48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 err="1"/>
              <a:t>We</a:t>
            </a:r>
            <a:r>
              <a:rPr lang="hu-HU" sz="2400" dirty="0"/>
              <a:t> </a:t>
            </a:r>
            <a:r>
              <a:rPr lang="hu-HU" sz="2400" dirty="0" err="1"/>
              <a:t>aim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create</a:t>
            </a:r>
            <a:r>
              <a:rPr lang="hu-HU" sz="2400" dirty="0"/>
              <a:t> a </a:t>
            </a:r>
            <a:r>
              <a:rPr lang="hu-HU" sz="2400" dirty="0" err="1"/>
              <a:t>matrix</a:t>
            </a:r>
            <a:r>
              <a:rPr lang="hu-HU" sz="2400" dirty="0"/>
              <a:t> </a:t>
            </a:r>
            <a:r>
              <a:rPr lang="hu-HU" sz="2400" dirty="0" err="1"/>
              <a:t>that</a:t>
            </a:r>
            <a:r>
              <a:rPr lang="hu-HU" sz="2400" dirty="0"/>
              <a:t> </a:t>
            </a:r>
            <a:r>
              <a:rPr lang="hu-HU" sz="2400" dirty="0" err="1"/>
              <a:t>represents</a:t>
            </a:r>
            <a:r>
              <a:rPr lang="hu-HU" sz="2400" dirty="0"/>
              <a:t>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information</a:t>
            </a:r>
            <a:r>
              <a:rPr lang="hu-HU" sz="2400" dirty="0"/>
              <a:t> in </a:t>
            </a:r>
            <a:r>
              <a:rPr lang="hu-HU" sz="2400" dirty="0" err="1"/>
              <a:t>the</a:t>
            </a:r>
            <a:r>
              <a:rPr lang="hu-HU" sz="2400" dirty="0"/>
              <a:t> text, </a:t>
            </a:r>
            <a:r>
              <a:rPr lang="hu-HU" sz="2400" dirty="0" err="1"/>
              <a:t>so</a:t>
            </a:r>
            <a:r>
              <a:rPr lang="hu-HU" sz="2400" dirty="0"/>
              <a:t> </a:t>
            </a:r>
            <a:r>
              <a:rPr lang="hu-HU" sz="2400" dirty="0" err="1"/>
              <a:t>that</a:t>
            </a:r>
            <a:r>
              <a:rPr lang="hu-HU" sz="2400" dirty="0"/>
              <a:t> </a:t>
            </a:r>
            <a:r>
              <a:rPr lang="hu-HU" sz="2400" dirty="0" err="1"/>
              <a:t>our</a:t>
            </a:r>
            <a:r>
              <a:rPr lang="hu-HU" sz="2400" dirty="0"/>
              <a:t> </a:t>
            </a:r>
            <a:r>
              <a:rPr lang="hu-HU" sz="2400" dirty="0" err="1"/>
              <a:t>algorithms</a:t>
            </a:r>
            <a:r>
              <a:rPr lang="hu-HU" sz="2400" dirty="0"/>
              <a:t> </a:t>
            </a:r>
            <a:r>
              <a:rPr lang="hu-HU" sz="2400" dirty="0" err="1"/>
              <a:t>can</a:t>
            </a:r>
            <a:r>
              <a:rPr lang="hu-HU" sz="2400" dirty="0"/>
              <a:t> </a:t>
            </a:r>
            <a:r>
              <a:rPr lang="hu-HU" sz="2400" dirty="0" err="1"/>
              <a:t>work</a:t>
            </a:r>
            <a:r>
              <a:rPr lang="hu-HU" sz="2400" dirty="0"/>
              <a:t>.</a:t>
            </a:r>
          </a:p>
          <a:p>
            <a:pPr marL="0" indent="0">
              <a:buNone/>
            </a:pPr>
            <a:endParaRPr lang="hu-HU" sz="2400" dirty="0"/>
          </a:p>
          <a:p>
            <a:pPr marL="0" indent="0">
              <a:buNone/>
            </a:pPr>
            <a:r>
              <a:rPr lang="hu-HU" sz="2400" dirty="0" err="1"/>
              <a:t>How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achieve</a:t>
            </a:r>
            <a:r>
              <a:rPr lang="hu-HU" sz="2400" dirty="0"/>
              <a:t> </a:t>
            </a:r>
            <a:r>
              <a:rPr lang="hu-HU" sz="2400" dirty="0" err="1"/>
              <a:t>that</a:t>
            </a:r>
            <a:r>
              <a:rPr lang="hu-HU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2228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>
            <a:extLst>
              <a:ext uri="{FF2B5EF4-FFF2-40B4-BE49-F238E27FC236}">
                <a16:creationId xmlns:a16="http://schemas.microsoft.com/office/drawing/2014/main" id="{B09CC5E9-A7A3-4305-A19E-98A4111F3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Bag-of-</a:t>
            </a:r>
            <a:r>
              <a:rPr lang="hu-HU" dirty="0" err="1"/>
              <a:t>words</a:t>
            </a:r>
            <a:r>
              <a:rPr lang="hu-HU" dirty="0"/>
              <a:t> (BOW)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56211D2-B7F2-4C3C-816B-8029A6588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CFDBB38-5EBF-43CD-AD8C-2CE5BE2CD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26FB0441-D351-45D0-B879-C8CFC24C5F9C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B2E8FF85-59C2-458A-83B0-5632C4E48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89" y="1253330"/>
            <a:ext cx="11424009" cy="9361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/>
              <a:t>Corpus: A </a:t>
            </a:r>
            <a:r>
              <a:rPr lang="hu-HU" sz="2400" dirty="0" err="1"/>
              <a:t>collection</a:t>
            </a:r>
            <a:r>
              <a:rPr lang="hu-HU" sz="2400" dirty="0"/>
              <a:t> of </a:t>
            </a:r>
            <a:r>
              <a:rPr lang="hu-HU" sz="2400" dirty="0" err="1"/>
              <a:t>texts</a:t>
            </a:r>
            <a:r>
              <a:rPr lang="hu-HU" sz="2400" dirty="0"/>
              <a:t> – </a:t>
            </a:r>
            <a:r>
              <a:rPr lang="hu-HU" sz="2400" dirty="0" err="1"/>
              <a:t>the</a:t>
            </a:r>
            <a:r>
              <a:rPr lang="hu-HU" sz="2400" dirty="0"/>
              <a:t> </a:t>
            </a:r>
            <a:r>
              <a:rPr lang="hu-HU" sz="2400" dirty="0" err="1"/>
              <a:t>dataset</a:t>
            </a:r>
            <a:r>
              <a:rPr lang="hu-HU" sz="2400" dirty="0"/>
              <a:t> in </a:t>
            </a:r>
            <a:r>
              <a:rPr lang="hu-HU" sz="2400" dirty="0" err="1"/>
              <a:t>this</a:t>
            </a:r>
            <a:r>
              <a:rPr lang="hu-HU" sz="2400" dirty="0"/>
              <a:t> </a:t>
            </a:r>
            <a:r>
              <a:rPr lang="hu-HU" sz="2400" dirty="0" err="1"/>
              <a:t>case</a:t>
            </a:r>
            <a:endParaRPr lang="hu-HU" sz="2400" dirty="0"/>
          </a:p>
          <a:p>
            <a:pPr marL="0" indent="0">
              <a:buNone/>
            </a:pPr>
            <a:r>
              <a:rPr lang="hu-HU" sz="2400" dirty="0" err="1"/>
              <a:t>Document</a:t>
            </a:r>
            <a:r>
              <a:rPr lang="hu-HU" sz="2400" dirty="0"/>
              <a:t>: 1 text – an </a:t>
            </a:r>
            <a:r>
              <a:rPr lang="hu-HU" sz="2400" dirty="0" err="1"/>
              <a:t>observation</a:t>
            </a:r>
            <a:r>
              <a:rPr lang="hu-HU" sz="2400" dirty="0"/>
              <a:t> (a </a:t>
            </a:r>
            <a:r>
              <a:rPr lang="hu-HU" sz="2400" dirty="0" err="1"/>
              <a:t>sample</a:t>
            </a:r>
            <a:r>
              <a:rPr lang="hu-HU" sz="2400" dirty="0"/>
              <a:t>)</a:t>
            </a:r>
          </a:p>
        </p:txBody>
      </p:sp>
      <p:graphicFrame>
        <p:nvGraphicFramePr>
          <p:cNvPr id="7" name="Tartalom helye 6">
            <a:extLst>
              <a:ext uri="{FF2B5EF4-FFF2-40B4-BE49-F238E27FC236}">
                <a16:creationId xmlns:a16="http://schemas.microsoft.com/office/drawing/2014/main" id="{7B6AFE32-1D00-40A8-8AD6-092F11AFDE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5724567"/>
              </p:ext>
            </p:extLst>
          </p:nvPr>
        </p:nvGraphicFramePr>
        <p:xfrm>
          <a:off x="838199" y="2441475"/>
          <a:ext cx="10515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841">
                  <a:extLst>
                    <a:ext uri="{9D8B030D-6E8A-4147-A177-3AD203B41FA5}">
                      <a16:colId xmlns:a16="http://schemas.microsoft.com/office/drawing/2014/main" val="2757210782"/>
                    </a:ext>
                  </a:extLst>
                </a:gridCol>
                <a:gridCol w="1722399">
                  <a:extLst>
                    <a:ext uri="{9D8B030D-6E8A-4147-A177-3AD203B41FA5}">
                      <a16:colId xmlns:a16="http://schemas.microsoft.com/office/drawing/2014/main" val="406533912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5268097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79840148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709488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hu-HU" dirty="0" err="1"/>
                        <a:t>Documents</a:t>
                      </a:r>
                      <a:r>
                        <a:rPr lang="hu-HU" dirty="0"/>
                        <a:t>\</a:t>
                      </a:r>
                      <a:r>
                        <a:rPr lang="hu-HU" dirty="0" err="1"/>
                        <a:t>Words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Word1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Word2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…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WordP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038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hu-HU" dirty="0"/>
                        <a:t>Doc1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Count</a:t>
                      </a:r>
                      <a:r>
                        <a:rPr lang="hu-HU" dirty="0"/>
                        <a:t>(1,1)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…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…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Count</a:t>
                      </a:r>
                      <a:r>
                        <a:rPr lang="hu-HU" dirty="0"/>
                        <a:t>(1,P)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490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hu-HU" dirty="0"/>
                        <a:t>Doc2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…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…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…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…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979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hu-HU" dirty="0"/>
                        <a:t>…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…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…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…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…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044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hu-HU" dirty="0" err="1"/>
                        <a:t>DocN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Count</a:t>
                      </a:r>
                      <a:r>
                        <a:rPr lang="hu-HU" dirty="0"/>
                        <a:t>(N,1)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…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…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/>
                        <a:t>Count</a:t>
                      </a:r>
                      <a:r>
                        <a:rPr lang="hu-HU" dirty="0"/>
                        <a:t>(N,P)</a:t>
                      </a:r>
                      <a:endParaRPr lang="hu-HU" dirty="0">
                        <a:latin typeface="Montserrat" panose="00000500000000000000" pitchFamily="2" charset="-1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439695"/>
                  </a:ext>
                </a:extLst>
              </a:tr>
            </a:tbl>
          </a:graphicData>
        </a:graphic>
      </p:graphicFrame>
      <p:sp>
        <p:nvSpPr>
          <p:cNvPr id="8" name="Szövegdoboz 7">
            <a:extLst>
              <a:ext uri="{FF2B5EF4-FFF2-40B4-BE49-F238E27FC236}">
                <a16:creationId xmlns:a16="http://schemas.microsoft.com/office/drawing/2014/main" id="{449D847A-C180-4AD5-BD26-E39D67EA223D}"/>
              </a:ext>
            </a:extLst>
          </p:cNvPr>
          <p:cNvSpPr txBox="1"/>
          <p:nvPr/>
        </p:nvSpPr>
        <p:spPr>
          <a:xfrm>
            <a:off x="3597852" y="4831528"/>
            <a:ext cx="3978665" cy="369332"/>
          </a:xfrm>
          <a:prstGeom prst="rect">
            <a:avLst/>
          </a:prstGeom>
          <a:solidFill>
            <a:srgbClr val="4769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>
                <a:solidFill>
                  <a:schemeClr val="bg1"/>
                </a:solidFill>
                <a:latin typeface="Avenir" pitchFamily="50" charset="0"/>
              </a:rPr>
              <a:t>What</a:t>
            </a:r>
            <a:r>
              <a:rPr lang="hu-HU" b="1" dirty="0">
                <a:solidFill>
                  <a:schemeClr val="bg1"/>
                </a:solidFill>
                <a:latin typeface="Avenir" pitchFamily="50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Avenir" pitchFamily="50" charset="0"/>
              </a:rPr>
              <a:t>information</a:t>
            </a:r>
            <a:r>
              <a:rPr lang="hu-HU" b="1" dirty="0">
                <a:solidFill>
                  <a:schemeClr val="bg1"/>
                </a:solidFill>
                <a:latin typeface="Avenir" pitchFamily="50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Avenir" pitchFamily="50" charset="0"/>
              </a:rPr>
              <a:t>are</a:t>
            </a:r>
            <a:r>
              <a:rPr lang="hu-HU" b="1" dirty="0">
                <a:solidFill>
                  <a:schemeClr val="bg1"/>
                </a:solidFill>
                <a:latin typeface="Avenir" pitchFamily="50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Avenir" pitchFamily="50" charset="0"/>
              </a:rPr>
              <a:t>we</a:t>
            </a:r>
            <a:r>
              <a:rPr lang="hu-HU" b="1" dirty="0">
                <a:solidFill>
                  <a:schemeClr val="bg1"/>
                </a:solidFill>
                <a:latin typeface="Avenir" pitchFamily="50" charset="0"/>
              </a:rPr>
              <a:t> </a:t>
            </a:r>
            <a:r>
              <a:rPr lang="hu-HU" b="1" dirty="0" err="1">
                <a:solidFill>
                  <a:schemeClr val="bg1"/>
                </a:solidFill>
                <a:latin typeface="Avenir" pitchFamily="50" charset="0"/>
              </a:rPr>
              <a:t>losing</a:t>
            </a:r>
            <a:r>
              <a:rPr lang="hu-HU" b="1" dirty="0">
                <a:solidFill>
                  <a:schemeClr val="bg1"/>
                </a:solidFill>
                <a:latin typeface="Avenir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3071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>
            <a:extLst>
              <a:ext uri="{FF2B5EF4-FFF2-40B4-BE49-F238E27FC236}">
                <a16:creationId xmlns:a16="http://schemas.microsoft.com/office/drawing/2014/main" id="{B09CC5E9-A7A3-4305-A19E-98A4111F3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Exploding</a:t>
            </a:r>
            <a:r>
              <a:rPr lang="hu-HU" dirty="0"/>
              <a:t> </a:t>
            </a:r>
            <a:r>
              <a:rPr lang="hu-HU" dirty="0" err="1"/>
              <a:t>dimensionality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56211D2-B7F2-4C3C-816B-8029A6588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CFDBB38-5EBF-43CD-AD8C-2CE5BE2CD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26FB0441-D351-45D0-B879-C8CFC24C5F9C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B2E8FF85-59C2-458A-83B0-5632C4E48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89" y="1253330"/>
            <a:ext cx="11424009" cy="13556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/>
              <a:t>The </a:t>
            </a:r>
            <a:r>
              <a:rPr lang="hu-HU" sz="2400" dirty="0" err="1"/>
              <a:t>resulting</a:t>
            </a:r>
            <a:r>
              <a:rPr lang="hu-HU" sz="2400" dirty="0"/>
              <a:t> text </a:t>
            </a:r>
            <a:r>
              <a:rPr lang="hu-HU" sz="2400" dirty="0" err="1"/>
              <a:t>vector</a:t>
            </a:r>
            <a:r>
              <a:rPr lang="hu-HU" sz="2400" dirty="0"/>
              <a:t> is </a:t>
            </a:r>
            <a:r>
              <a:rPr lang="hu-HU" sz="2400" dirty="0" err="1"/>
              <a:t>going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have</a:t>
            </a:r>
            <a:r>
              <a:rPr lang="hu-HU" sz="2400" dirty="0"/>
              <a:t> an </a:t>
            </a:r>
            <a:r>
              <a:rPr lang="hu-HU" sz="2400" dirty="0" err="1"/>
              <a:t>extremely</a:t>
            </a:r>
            <a:r>
              <a:rPr lang="hu-HU" sz="2400" dirty="0"/>
              <a:t> </a:t>
            </a:r>
            <a:r>
              <a:rPr lang="hu-HU" sz="2400" dirty="0" err="1"/>
              <a:t>large</a:t>
            </a:r>
            <a:r>
              <a:rPr lang="hu-HU" sz="2400" dirty="0"/>
              <a:t> </a:t>
            </a:r>
            <a:r>
              <a:rPr lang="hu-HU" sz="2400" dirty="0" err="1"/>
              <a:t>number</a:t>
            </a:r>
            <a:r>
              <a:rPr lang="hu-HU" sz="2400" dirty="0"/>
              <a:t> of </a:t>
            </a:r>
            <a:r>
              <a:rPr lang="hu-HU" sz="2400" dirty="0" err="1"/>
              <a:t>columns</a:t>
            </a:r>
            <a:r>
              <a:rPr lang="hu-HU" sz="2400" dirty="0"/>
              <a:t>.</a:t>
            </a:r>
          </a:p>
          <a:p>
            <a:pPr marL="0" indent="0">
              <a:buNone/>
            </a:pPr>
            <a:endParaRPr lang="hu-HU" sz="2400" dirty="0"/>
          </a:p>
          <a:p>
            <a:pPr marL="0" indent="0">
              <a:buNone/>
            </a:pPr>
            <a:r>
              <a:rPr lang="hu-HU" sz="2400" dirty="0" err="1"/>
              <a:t>Why</a:t>
            </a:r>
            <a:r>
              <a:rPr lang="hu-HU" sz="2400" dirty="0"/>
              <a:t> is </a:t>
            </a:r>
            <a:r>
              <a:rPr lang="hu-HU" sz="2400" dirty="0" err="1"/>
              <a:t>that</a:t>
            </a:r>
            <a:r>
              <a:rPr lang="hu-HU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221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>
            <a:extLst>
              <a:ext uri="{FF2B5EF4-FFF2-40B4-BE49-F238E27FC236}">
                <a16:creationId xmlns:a16="http://schemas.microsoft.com/office/drawing/2014/main" id="{B09CC5E9-A7A3-4305-A19E-98A4111F3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Exploding</a:t>
            </a:r>
            <a:r>
              <a:rPr lang="hu-HU" dirty="0"/>
              <a:t> </a:t>
            </a:r>
            <a:r>
              <a:rPr lang="hu-HU" dirty="0" err="1"/>
              <a:t>dimensionality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56211D2-B7F2-4C3C-816B-8029A6588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CFDBB38-5EBF-43CD-AD8C-2CE5BE2CD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26FB0441-D351-45D0-B879-C8CFC24C5F9C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B2E8FF85-59C2-458A-83B0-5632C4E48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91" y="1253330"/>
            <a:ext cx="11424009" cy="3754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/>
              <a:t>The </a:t>
            </a:r>
            <a:r>
              <a:rPr lang="hu-HU" sz="2400" dirty="0" err="1"/>
              <a:t>resulting</a:t>
            </a:r>
            <a:r>
              <a:rPr lang="hu-HU" sz="2400" dirty="0"/>
              <a:t> text </a:t>
            </a:r>
            <a:r>
              <a:rPr lang="hu-HU" sz="2400" dirty="0" err="1"/>
              <a:t>vector</a:t>
            </a:r>
            <a:r>
              <a:rPr lang="hu-HU" sz="2400" dirty="0"/>
              <a:t> is </a:t>
            </a:r>
            <a:r>
              <a:rPr lang="hu-HU" sz="2400" dirty="0" err="1"/>
              <a:t>going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</a:t>
            </a:r>
            <a:r>
              <a:rPr lang="hu-HU" sz="2400" dirty="0" err="1"/>
              <a:t>have</a:t>
            </a:r>
            <a:r>
              <a:rPr lang="hu-HU" sz="2400" dirty="0"/>
              <a:t> an </a:t>
            </a:r>
            <a:r>
              <a:rPr lang="hu-HU" sz="2400" dirty="0" err="1"/>
              <a:t>extremely</a:t>
            </a:r>
            <a:r>
              <a:rPr lang="hu-HU" sz="2400" dirty="0"/>
              <a:t> </a:t>
            </a:r>
            <a:r>
              <a:rPr lang="hu-HU" sz="2400" dirty="0" err="1"/>
              <a:t>large</a:t>
            </a:r>
            <a:r>
              <a:rPr lang="hu-HU" sz="2400" dirty="0"/>
              <a:t> </a:t>
            </a:r>
            <a:r>
              <a:rPr lang="hu-HU" sz="2400" dirty="0" err="1"/>
              <a:t>number</a:t>
            </a:r>
            <a:r>
              <a:rPr lang="hu-HU" sz="2400" dirty="0"/>
              <a:t> of </a:t>
            </a:r>
            <a:r>
              <a:rPr lang="hu-HU" sz="2400" dirty="0" err="1"/>
              <a:t>columns</a:t>
            </a:r>
            <a:r>
              <a:rPr lang="hu-HU" sz="2400" dirty="0"/>
              <a:t>.</a:t>
            </a:r>
          </a:p>
          <a:p>
            <a:pPr marL="0" indent="0">
              <a:buNone/>
            </a:pPr>
            <a:endParaRPr lang="hu-HU" sz="2400" dirty="0"/>
          </a:p>
          <a:p>
            <a:pPr marL="0" indent="0">
              <a:buNone/>
            </a:pPr>
            <a:r>
              <a:rPr lang="hu-HU" sz="2400" dirty="0" err="1"/>
              <a:t>Why</a:t>
            </a:r>
            <a:r>
              <a:rPr lang="hu-HU" sz="2400" dirty="0"/>
              <a:t> is </a:t>
            </a:r>
            <a:r>
              <a:rPr lang="hu-HU" sz="2400" dirty="0" err="1"/>
              <a:t>that</a:t>
            </a:r>
            <a:r>
              <a:rPr lang="hu-HU" sz="2400" dirty="0"/>
              <a:t>?</a:t>
            </a:r>
          </a:p>
          <a:p>
            <a:pPr marL="0" indent="0">
              <a:buNone/>
            </a:pPr>
            <a:endParaRPr lang="hu-HU" sz="2400" dirty="0"/>
          </a:p>
          <a:p>
            <a:pPr marL="0" indent="0">
              <a:buNone/>
            </a:pPr>
            <a:r>
              <a:rPr lang="hu-HU" sz="2400" dirty="0" err="1"/>
              <a:t>Dimensionality</a:t>
            </a:r>
            <a:r>
              <a:rPr lang="hu-HU" sz="2400" dirty="0"/>
              <a:t> </a:t>
            </a:r>
            <a:r>
              <a:rPr lang="hu-HU" sz="2400" dirty="0" err="1"/>
              <a:t>reduction</a:t>
            </a:r>
            <a:r>
              <a:rPr lang="hu-HU" sz="2400" dirty="0"/>
              <a:t> is </a:t>
            </a:r>
            <a:r>
              <a:rPr lang="hu-HU" sz="2400" dirty="0" err="1"/>
              <a:t>achieved</a:t>
            </a:r>
            <a:r>
              <a:rPr lang="hu-HU" sz="2400" dirty="0"/>
              <a:t> </a:t>
            </a:r>
            <a:r>
              <a:rPr lang="hu-HU" sz="2400" dirty="0" err="1"/>
              <a:t>through</a:t>
            </a:r>
            <a:r>
              <a:rPr lang="hu-HU" sz="2400" dirty="0"/>
              <a:t> </a:t>
            </a:r>
            <a:r>
              <a:rPr lang="hu-HU" sz="2400" b="1" dirty="0"/>
              <a:t>text-</a:t>
            </a:r>
            <a:r>
              <a:rPr lang="hu-HU" sz="2400" b="1" dirty="0" err="1"/>
              <a:t>preprocessing</a:t>
            </a:r>
            <a:r>
              <a:rPr lang="hu-HU" sz="2400" dirty="0"/>
              <a:t>!</a:t>
            </a:r>
          </a:p>
          <a:p>
            <a:pPr marL="0" indent="0">
              <a:buNone/>
            </a:pPr>
            <a:endParaRPr lang="hu-HU" sz="2400" dirty="0"/>
          </a:p>
          <a:p>
            <a:pPr marL="0" indent="0">
              <a:buNone/>
            </a:pPr>
            <a:r>
              <a:rPr lang="hu-HU" sz="2400" dirty="0"/>
              <a:t>Text-</a:t>
            </a:r>
            <a:r>
              <a:rPr lang="hu-HU" sz="2400" dirty="0" err="1"/>
              <a:t>preprocessing</a:t>
            </a:r>
            <a:r>
              <a:rPr lang="hu-HU" sz="2400" dirty="0"/>
              <a:t> ~ Data </a:t>
            </a:r>
            <a:r>
              <a:rPr lang="hu-HU" sz="2400" dirty="0" err="1"/>
              <a:t>cleaning</a:t>
            </a:r>
            <a:r>
              <a:rPr lang="hu-HU" sz="2400" dirty="0"/>
              <a:t> in text mining</a:t>
            </a:r>
          </a:p>
          <a:p>
            <a:pPr marL="0" indent="0">
              <a:buNone/>
            </a:pP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170091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8438-CC61-244E-A294-3B571048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Preprocessing</a:t>
            </a:r>
            <a:r>
              <a:rPr lang="hu-HU" dirty="0"/>
              <a:t> </a:t>
            </a:r>
            <a:r>
              <a:rPr lang="hu-HU" dirty="0" err="1"/>
              <a:t>techniques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20FE-5397-814E-977B-F7B7F52C3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BAC07-E481-EF40-BFA4-C3786683E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C7C32F9-5185-47D4-9981-65B486C7EDD8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7EF5077E-7561-49B7-A5E0-6F95A6961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7799" y="1258746"/>
            <a:ext cx="6806001" cy="333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>
            <a:extLst>
              <a:ext uri="{FF2B5EF4-FFF2-40B4-BE49-F238E27FC236}">
                <a16:creationId xmlns:a16="http://schemas.microsoft.com/office/drawing/2014/main" id="{B09CC5E9-A7A3-4305-A19E-98A4111F3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Text-</a:t>
            </a:r>
            <a:r>
              <a:rPr lang="hu-HU" dirty="0" err="1"/>
              <a:t>preprocessing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56211D2-B7F2-4C3C-816B-8029A6588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CFDBB38-5EBF-43CD-AD8C-2CE5BE2CD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26FB0441-D351-45D0-B879-C8CFC24C5F9C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Tartalom helye 1">
            <a:extLst>
              <a:ext uri="{FF2B5EF4-FFF2-40B4-BE49-F238E27FC236}">
                <a16:creationId xmlns:a16="http://schemas.microsoft.com/office/drawing/2014/main" id="{B2E8FF85-59C2-458A-83B0-5632C4E48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91" y="1253330"/>
            <a:ext cx="11424009" cy="3754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sz="2400" dirty="0"/>
              <a:t>Framework of </a:t>
            </a:r>
            <a:r>
              <a:rPr lang="hu-HU" sz="2400" dirty="0" err="1"/>
              <a:t>Denny</a:t>
            </a:r>
            <a:r>
              <a:rPr lang="hu-HU" sz="2400" dirty="0"/>
              <a:t> &amp; </a:t>
            </a:r>
            <a:r>
              <a:rPr lang="hu-HU" sz="2400" dirty="0" err="1"/>
              <a:t>Spirling</a:t>
            </a:r>
            <a:r>
              <a:rPr lang="hu-HU" sz="2400" dirty="0"/>
              <a:t> (2018):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dirty="0" err="1"/>
              <a:t>Punctuation</a:t>
            </a:r>
            <a:r>
              <a:rPr lang="hu-HU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dirty="0" err="1"/>
              <a:t>Numbers</a:t>
            </a:r>
            <a:endParaRPr lang="hu-HU" sz="2400" dirty="0"/>
          </a:p>
          <a:p>
            <a:pPr marL="457200" indent="-457200">
              <a:buFont typeface="+mj-lt"/>
              <a:buAutoNum type="arabicPeriod"/>
            </a:pPr>
            <a:r>
              <a:rPr lang="hu-HU" sz="2400" dirty="0" err="1"/>
              <a:t>Lowercasing</a:t>
            </a:r>
            <a:endParaRPr lang="hu-HU" sz="2400" dirty="0"/>
          </a:p>
          <a:p>
            <a:pPr marL="457200" indent="-457200">
              <a:buFont typeface="+mj-lt"/>
              <a:buAutoNum type="arabicPeriod"/>
            </a:pPr>
            <a:r>
              <a:rPr lang="hu-HU" sz="2400" dirty="0" err="1"/>
              <a:t>Stemming</a:t>
            </a:r>
            <a:r>
              <a:rPr lang="hu-HU" sz="2400" dirty="0"/>
              <a:t> </a:t>
            </a:r>
            <a:r>
              <a:rPr lang="hu-HU" sz="2400" dirty="0" err="1"/>
              <a:t>or</a:t>
            </a:r>
            <a:r>
              <a:rPr lang="hu-HU" sz="2400" dirty="0"/>
              <a:t> </a:t>
            </a:r>
            <a:r>
              <a:rPr lang="hu-HU" sz="2400" dirty="0" err="1"/>
              <a:t>lemmatizing</a:t>
            </a:r>
            <a:endParaRPr lang="hu-HU" sz="2400" dirty="0"/>
          </a:p>
          <a:p>
            <a:pPr marL="457200" indent="-457200">
              <a:buFont typeface="+mj-lt"/>
              <a:buAutoNum type="arabicPeriod"/>
            </a:pPr>
            <a:r>
              <a:rPr lang="hu-HU" sz="2400" dirty="0" err="1"/>
              <a:t>Stopword</a:t>
            </a:r>
            <a:r>
              <a:rPr lang="hu-HU" sz="2400" dirty="0"/>
              <a:t> </a:t>
            </a:r>
            <a:r>
              <a:rPr lang="hu-HU" sz="2400" dirty="0" err="1"/>
              <a:t>Removal</a:t>
            </a:r>
            <a:r>
              <a:rPr lang="hu-HU" sz="2400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dirty="0"/>
              <a:t>N-</a:t>
            </a:r>
            <a:r>
              <a:rPr lang="hu-HU" sz="2400" dirty="0" err="1"/>
              <a:t>gram</a:t>
            </a:r>
            <a:r>
              <a:rPr lang="hu-HU" sz="2400" dirty="0"/>
              <a:t> </a:t>
            </a:r>
            <a:r>
              <a:rPr lang="hu-HU" sz="2400" dirty="0" err="1"/>
              <a:t>inclusion</a:t>
            </a:r>
            <a:r>
              <a:rPr lang="hu-HU" sz="2400" dirty="0"/>
              <a:t> (</a:t>
            </a:r>
            <a:r>
              <a:rPr lang="hu-HU" sz="2400" dirty="0" err="1"/>
              <a:t>combinatorial</a:t>
            </a:r>
            <a:r>
              <a:rPr lang="hu-HU" sz="2400" dirty="0"/>
              <a:t> </a:t>
            </a:r>
            <a:r>
              <a:rPr lang="hu-HU" sz="2400" dirty="0" err="1"/>
              <a:t>explosion</a:t>
            </a:r>
            <a:r>
              <a:rPr lang="hu-HU" sz="2400" dirty="0"/>
              <a:t> </a:t>
            </a:r>
            <a:r>
              <a:rPr lang="hu-HU" sz="2400" dirty="0" err="1"/>
              <a:t>vs</a:t>
            </a:r>
            <a:r>
              <a:rPr lang="hu-HU" sz="2400" dirty="0"/>
              <a:t>. </a:t>
            </a:r>
            <a:r>
              <a:rPr lang="hu-HU" sz="2400" dirty="0" err="1"/>
              <a:t>meaning</a:t>
            </a:r>
            <a:r>
              <a:rPr lang="hu-HU" sz="24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hu-HU" sz="2400" dirty="0" err="1"/>
              <a:t>Infrequently</a:t>
            </a:r>
            <a:r>
              <a:rPr lang="hu-HU" sz="2400" dirty="0"/>
              <a:t> </a:t>
            </a:r>
            <a:r>
              <a:rPr lang="hu-HU" sz="2400" dirty="0" err="1"/>
              <a:t>used</a:t>
            </a:r>
            <a:r>
              <a:rPr lang="hu-HU" sz="2400" dirty="0"/>
              <a:t> </a:t>
            </a:r>
            <a:r>
              <a:rPr lang="hu-HU" sz="2400" dirty="0" err="1"/>
              <a:t>terms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291747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8438-CC61-244E-A294-3B571048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Preprocessing</a:t>
            </a:r>
            <a:r>
              <a:rPr lang="hu-HU" dirty="0"/>
              <a:t> </a:t>
            </a:r>
            <a:r>
              <a:rPr lang="hu-HU" dirty="0" err="1"/>
              <a:t>techniques</a:t>
            </a:r>
            <a:r>
              <a:rPr lang="hu-HU" dirty="0"/>
              <a:t> I.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20FE-5397-814E-977B-F7B7F52C3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BAC07-E481-EF40-BFA4-C3786683E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C7C32F9-5185-47D4-9981-65B486C7EDD8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E13E2D-2054-464A-8C06-4EA818410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89" y="1031846"/>
            <a:ext cx="11424009" cy="5039769"/>
          </a:xfr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hu-HU" dirty="0" err="1">
                <a:solidFill>
                  <a:srgbClr val="33ABF1"/>
                </a:solidFill>
              </a:rPr>
              <a:t>Punctuation</a:t>
            </a:r>
            <a:r>
              <a:rPr lang="hu-HU" dirty="0">
                <a:solidFill>
                  <a:srgbClr val="33ABF1"/>
                </a:solidFill>
              </a:rPr>
              <a:t> and </a:t>
            </a:r>
            <a:r>
              <a:rPr lang="hu-HU" dirty="0" err="1">
                <a:solidFill>
                  <a:srgbClr val="33ABF1"/>
                </a:solidFill>
              </a:rPr>
              <a:t>special</a:t>
            </a:r>
            <a:r>
              <a:rPr lang="hu-HU" dirty="0">
                <a:solidFill>
                  <a:srgbClr val="33ABF1"/>
                </a:solidFill>
              </a:rPr>
              <a:t> </a:t>
            </a:r>
            <a:r>
              <a:rPr lang="hu-HU" dirty="0" err="1">
                <a:solidFill>
                  <a:srgbClr val="33ABF1"/>
                </a:solidFill>
              </a:rPr>
              <a:t>characters</a:t>
            </a:r>
            <a:endParaRPr lang="hu-HU" dirty="0">
              <a:solidFill>
                <a:srgbClr val="33ABF1"/>
              </a:solidFill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u-HU" dirty="0"/>
              <a:t>&lt;h1&gt;</a:t>
            </a:r>
            <a:r>
              <a:rPr lang="hu-HU" dirty="0" err="1"/>
              <a:t>This</a:t>
            </a:r>
            <a:r>
              <a:rPr lang="hu-HU" dirty="0"/>
              <a:t> is a </a:t>
            </a:r>
            <a:r>
              <a:rPr lang="hu-HU" dirty="0" err="1"/>
              <a:t>heading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html</a:t>
            </a:r>
            <a:r>
              <a:rPr lang="hu-HU" dirty="0"/>
              <a:t> </a:t>
            </a:r>
            <a:r>
              <a:rPr lang="hu-HU" dirty="0" err="1"/>
              <a:t>markup</a:t>
            </a:r>
            <a:r>
              <a:rPr lang="hu-HU" dirty="0"/>
              <a:t>&lt;/h1&gt; 	-&gt;	</a:t>
            </a:r>
            <a:r>
              <a:rPr lang="hu-HU" dirty="0" err="1"/>
              <a:t>This</a:t>
            </a:r>
            <a:r>
              <a:rPr lang="hu-HU" dirty="0"/>
              <a:t> is a </a:t>
            </a:r>
            <a:r>
              <a:rPr lang="hu-HU" dirty="0" err="1"/>
              <a:t>heading</a:t>
            </a:r>
            <a:r>
              <a:rPr lang="hu-HU" dirty="0"/>
              <a:t> </a:t>
            </a:r>
            <a:r>
              <a:rPr lang="hu-HU" dirty="0" err="1"/>
              <a:t>without</a:t>
            </a:r>
            <a:r>
              <a:rPr lang="hu-HU" dirty="0"/>
              <a:t> </a:t>
            </a:r>
            <a:r>
              <a:rPr lang="hu-HU" dirty="0" err="1"/>
              <a:t>html</a:t>
            </a:r>
            <a:r>
              <a:rPr lang="hu-HU" dirty="0"/>
              <a:t> </a:t>
            </a:r>
            <a:r>
              <a:rPr lang="hu-HU" dirty="0" err="1"/>
              <a:t>markup</a:t>
            </a:r>
            <a:r>
              <a:rPr lang="hu-HU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u-HU" dirty="0" err="1"/>
              <a:t>Let’s</a:t>
            </a:r>
            <a:r>
              <a:rPr lang="hu-HU" dirty="0"/>
              <a:t> roll out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party</a:t>
            </a:r>
            <a:r>
              <a:rPr lang="hu-HU" dirty="0"/>
              <a:t>! </a:t>
            </a:r>
            <a:r>
              <a:rPr lang="hu-HU" dirty="0">
                <a:sym typeface="Wingdings" panose="05000000000000000000" pitchFamily="2" charset="2"/>
              </a:rPr>
              <a:t>#</a:t>
            </a:r>
            <a:r>
              <a:rPr lang="hu-HU" dirty="0" err="1">
                <a:sym typeface="Wingdings" panose="05000000000000000000" pitchFamily="2" charset="2"/>
              </a:rPr>
              <a:t>highlife</a:t>
            </a:r>
            <a:r>
              <a:rPr lang="hu-HU" dirty="0">
                <a:sym typeface="Wingdings" panose="05000000000000000000" pitchFamily="2" charset="2"/>
              </a:rPr>
              <a:t>		-&gt;	</a:t>
            </a:r>
            <a:r>
              <a:rPr lang="hu-HU" dirty="0" err="1">
                <a:sym typeface="Wingdings" panose="05000000000000000000" pitchFamily="2" charset="2"/>
              </a:rPr>
              <a:t>Let’s</a:t>
            </a:r>
            <a:r>
              <a:rPr lang="hu-HU" dirty="0">
                <a:sym typeface="Wingdings" panose="05000000000000000000" pitchFamily="2" charset="2"/>
              </a:rPr>
              <a:t> roll out </a:t>
            </a:r>
            <a:r>
              <a:rPr lang="hu-HU" dirty="0" err="1">
                <a:sym typeface="Wingdings" panose="05000000000000000000" pitchFamily="2" charset="2"/>
              </a:rPr>
              <a:t>to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party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highlife</a:t>
            </a:r>
            <a:endParaRPr lang="hu-HU" dirty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hu-HU" dirty="0" err="1">
                <a:solidFill>
                  <a:srgbClr val="33ABF1"/>
                </a:solidFill>
              </a:rPr>
              <a:t>Numbers</a:t>
            </a:r>
            <a:endParaRPr lang="hu-HU" dirty="0">
              <a:solidFill>
                <a:srgbClr val="33ABF1"/>
              </a:solidFill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hu-HU" dirty="0" err="1"/>
              <a:t>Addresses</a:t>
            </a:r>
            <a:r>
              <a:rPr lang="hu-HU" dirty="0"/>
              <a:t>?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hu-HU" dirty="0" err="1"/>
              <a:t>References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 text?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hu-HU" dirty="0" err="1">
                <a:solidFill>
                  <a:srgbClr val="33ABF1"/>
                </a:solidFill>
              </a:rPr>
              <a:t>Lower-casing</a:t>
            </a:r>
            <a:endParaRPr lang="hu-HU" dirty="0">
              <a:solidFill>
                <a:srgbClr val="33ABF1"/>
              </a:solidFill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Rose </a:t>
            </a:r>
            <a:r>
              <a:rPr lang="hu-HU" dirty="0" err="1"/>
              <a:t>likes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read</a:t>
            </a:r>
            <a:r>
              <a:rPr lang="hu-HU" dirty="0"/>
              <a:t> </a:t>
            </a:r>
            <a:r>
              <a:rPr lang="hu-HU" dirty="0" err="1"/>
              <a:t>books</a:t>
            </a:r>
            <a:r>
              <a:rPr lang="hu-HU" dirty="0"/>
              <a:t>. 			-&gt; </a:t>
            </a:r>
            <a:r>
              <a:rPr lang="hu-HU" dirty="0" err="1"/>
              <a:t>rose</a:t>
            </a:r>
            <a:r>
              <a:rPr lang="hu-HU" dirty="0"/>
              <a:t> </a:t>
            </a:r>
            <a:r>
              <a:rPr lang="hu-HU" dirty="0" err="1"/>
              <a:t>likes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read</a:t>
            </a:r>
            <a:r>
              <a:rPr lang="hu-HU" dirty="0"/>
              <a:t> </a:t>
            </a:r>
            <a:r>
              <a:rPr lang="hu-HU" dirty="0" err="1"/>
              <a:t>books</a:t>
            </a:r>
            <a:r>
              <a:rPr lang="hu-HU" dirty="0"/>
              <a:t>.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Rose, a </a:t>
            </a:r>
            <a:r>
              <a:rPr lang="hu-HU" dirty="0" err="1"/>
              <a:t>flower</a:t>
            </a:r>
            <a:r>
              <a:rPr lang="hu-HU" dirty="0"/>
              <a:t> I like. </a:t>
            </a:r>
            <a:r>
              <a:rPr lang="hu-HU" dirty="0" err="1"/>
              <a:t>This</a:t>
            </a:r>
            <a:r>
              <a:rPr lang="hu-HU" dirty="0"/>
              <a:t> is a </a:t>
            </a:r>
            <a:r>
              <a:rPr lang="hu-HU" dirty="0" err="1"/>
              <a:t>rose</a:t>
            </a:r>
            <a:r>
              <a:rPr lang="hu-HU" dirty="0"/>
              <a:t>. 		-&gt; </a:t>
            </a:r>
            <a:r>
              <a:rPr lang="hu-HU" dirty="0" err="1"/>
              <a:t>rose</a:t>
            </a:r>
            <a:r>
              <a:rPr lang="hu-HU" dirty="0"/>
              <a:t>, a </a:t>
            </a:r>
            <a:r>
              <a:rPr lang="hu-HU" dirty="0" err="1"/>
              <a:t>flower</a:t>
            </a:r>
            <a:r>
              <a:rPr lang="hu-HU" dirty="0"/>
              <a:t> i like. </a:t>
            </a:r>
            <a:r>
              <a:rPr lang="hu-HU" dirty="0" err="1"/>
              <a:t>this</a:t>
            </a:r>
            <a:r>
              <a:rPr lang="hu-HU" dirty="0"/>
              <a:t> is a </a:t>
            </a:r>
            <a:r>
              <a:rPr lang="hu-HU" dirty="0" err="1"/>
              <a:t>rose</a:t>
            </a:r>
            <a:r>
              <a:rPr lang="hu-H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172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8438-CC61-244E-A294-3B571048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Preprocessing</a:t>
            </a:r>
            <a:r>
              <a:rPr lang="hu-HU" dirty="0"/>
              <a:t> </a:t>
            </a:r>
            <a:r>
              <a:rPr lang="hu-HU" dirty="0" err="1"/>
              <a:t>techniques</a:t>
            </a:r>
            <a:r>
              <a:rPr lang="hu-HU" dirty="0"/>
              <a:t> I.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20FE-5397-814E-977B-F7B7F52C3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BAC07-E481-EF40-BFA4-C3786683E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C7C32F9-5185-47D4-9981-65B486C7EDD8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E13E2D-2054-464A-8C06-4EA818410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89" y="1031846"/>
            <a:ext cx="11424009" cy="5039769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hu-HU" dirty="0" err="1">
                <a:solidFill>
                  <a:srgbClr val="33ABF1"/>
                </a:solidFill>
              </a:rPr>
              <a:t>Stemming</a:t>
            </a:r>
            <a:endParaRPr lang="hu-HU" dirty="0">
              <a:solidFill>
                <a:srgbClr val="33ABF1"/>
              </a:solidFill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u-HU" dirty="0"/>
              <a:t>&lt;h1&gt;</a:t>
            </a:r>
            <a:r>
              <a:rPr lang="hu-HU" dirty="0" err="1"/>
              <a:t>This</a:t>
            </a:r>
            <a:r>
              <a:rPr lang="hu-HU" dirty="0"/>
              <a:t> is a </a:t>
            </a:r>
            <a:r>
              <a:rPr lang="hu-HU" dirty="0" err="1"/>
              <a:t>heading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html</a:t>
            </a:r>
            <a:r>
              <a:rPr lang="hu-HU" dirty="0"/>
              <a:t> </a:t>
            </a:r>
            <a:r>
              <a:rPr lang="hu-HU" dirty="0" err="1"/>
              <a:t>markup</a:t>
            </a:r>
            <a:r>
              <a:rPr lang="hu-HU" dirty="0"/>
              <a:t>&lt;/h1&gt; 	-&gt;	</a:t>
            </a:r>
            <a:r>
              <a:rPr lang="hu-HU" dirty="0" err="1"/>
              <a:t>This</a:t>
            </a:r>
            <a:r>
              <a:rPr lang="hu-HU" dirty="0"/>
              <a:t> is a </a:t>
            </a:r>
            <a:r>
              <a:rPr lang="hu-HU" dirty="0" err="1"/>
              <a:t>heading</a:t>
            </a:r>
            <a:r>
              <a:rPr lang="hu-HU" dirty="0"/>
              <a:t> </a:t>
            </a:r>
            <a:r>
              <a:rPr lang="hu-HU" dirty="0" err="1"/>
              <a:t>without</a:t>
            </a:r>
            <a:r>
              <a:rPr lang="hu-HU" dirty="0"/>
              <a:t> </a:t>
            </a:r>
            <a:r>
              <a:rPr lang="hu-HU" dirty="0" err="1"/>
              <a:t>html</a:t>
            </a:r>
            <a:r>
              <a:rPr lang="hu-HU" dirty="0"/>
              <a:t> </a:t>
            </a:r>
            <a:r>
              <a:rPr lang="hu-HU" dirty="0" err="1"/>
              <a:t>markup</a:t>
            </a:r>
            <a:r>
              <a:rPr lang="hu-HU" dirty="0"/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hu-HU" dirty="0" err="1"/>
              <a:t>Let’s</a:t>
            </a:r>
            <a:r>
              <a:rPr lang="hu-HU" dirty="0"/>
              <a:t> roll out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party</a:t>
            </a:r>
            <a:r>
              <a:rPr lang="hu-HU" dirty="0"/>
              <a:t>! </a:t>
            </a:r>
            <a:r>
              <a:rPr lang="hu-HU" dirty="0">
                <a:sym typeface="Wingdings" panose="05000000000000000000" pitchFamily="2" charset="2"/>
              </a:rPr>
              <a:t>#</a:t>
            </a:r>
            <a:r>
              <a:rPr lang="hu-HU" dirty="0" err="1">
                <a:sym typeface="Wingdings" panose="05000000000000000000" pitchFamily="2" charset="2"/>
              </a:rPr>
              <a:t>highlife</a:t>
            </a:r>
            <a:r>
              <a:rPr lang="hu-HU" dirty="0">
                <a:sym typeface="Wingdings" panose="05000000000000000000" pitchFamily="2" charset="2"/>
              </a:rPr>
              <a:t>		-&gt;	</a:t>
            </a:r>
            <a:r>
              <a:rPr lang="hu-HU" dirty="0" err="1">
                <a:sym typeface="Wingdings" panose="05000000000000000000" pitchFamily="2" charset="2"/>
              </a:rPr>
              <a:t>Let’s</a:t>
            </a:r>
            <a:r>
              <a:rPr lang="hu-HU" dirty="0">
                <a:sym typeface="Wingdings" panose="05000000000000000000" pitchFamily="2" charset="2"/>
              </a:rPr>
              <a:t> roll out </a:t>
            </a:r>
            <a:r>
              <a:rPr lang="hu-HU" dirty="0" err="1">
                <a:sym typeface="Wingdings" panose="05000000000000000000" pitchFamily="2" charset="2"/>
              </a:rPr>
              <a:t>to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party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highlife</a:t>
            </a:r>
            <a:endParaRPr lang="hu-HU" dirty="0"/>
          </a:p>
          <a:p>
            <a:pPr marL="457200" indent="-457200">
              <a:lnSpc>
                <a:spcPct val="200000"/>
              </a:lnSpc>
              <a:buFont typeface="+mj-lt"/>
              <a:buAutoNum type="arabicPeriod" startAt="4"/>
            </a:pPr>
            <a:r>
              <a:rPr lang="hu-HU" dirty="0" err="1">
                <a:solidFill>
                  <a:srgbClr val="33ABF1"/>
                </a:solidFill>
              </a:rPr>
              <a:t>Stopword</a:t>
            </a:r>
            <a:r>
              <a:rPr lang="hu-HU" dirty="0">
                <a:solidFill>
                  <a:srgbClr val="33ABF1"/>
                </a:solidFill>
              </a:rPr>
              <a:t> </a:t>
            </a:r>
            <a:r>
              <a:rPr lang="hu-HU" dirty="0" err="1">
                <a:solidFill>
                  <a:srgbClr val="33ABF1"/>
                </a:solidFill>
              </a:rPr>
              <a:t>removal</a:t>
            </a:r>
            <a:r>
              <a:rPr lang="hu-HU" dirty="0">
                <a:solidFill>
                  <a:srgbClr val="33ABF1"/>
                </a:solidFill>
              </a:rPr>
              <a:t> (</a:t>
            </a:r>
            <a:r>
              <a:rPr lang="hu-HU" dirty="0" err="1">
                <a:solidFill>
                  <a:srgbClr val="33ABF1"/>
                </a:solidFill>
              </a:rPr>
              <a:t>domain</a:t>
            </a:r>
            <a:r>
              <a:rPr lang="hu-HU" dirty="0">
                <a:solidFill>
                  <a:srgbClr val="33ABF1"/>
                </a:solidFill>
              </a:rPr>
              <a:t> </a:t>
            </a:r>
            <a:r>
              <a:rPr lang="hu-HU" dirty="0" err="1">
                <a:solidFill>
                  <a:srgbClr val="33ABF1"/>
                </a:solidFill>
              </a:rPr>
              <a:t>specificity</a:t>
            </a:r>
            <a:r>
              <a:rPr lang="hu-HU" dirty="0">
                <a:solidFill>
                  <a:srgbClr val="33ABF1"/>
                </a:solidFill>
              </a:rPr>
              <a:t>)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The </a:t>
            </a:r>
            <a:r>
              <a:rPr lang="hu-HU" dirty="0" err="1"/>
              <a:t>cat</a:t>
            </a:r>
            <a:r>
              <a:rPr lang="hu-HU" dirty="0"/>
              <a:t> is </a:t>
            </a:r>
            <a:r>
              <a:rPr lang="hu-HU" dirty="0" err="1"/>
              <a:t>red</a:t>
            </a:r>
            <a:r>
              <a:rPr lang="hu-HU" dirty="0"/>
              <a:t>.				-&gt; 	</a:t>
            </a:r>
            <a:r>
              <a:rPr lang="hu-HU" dirty="0" err="1"/>
              <a:t>cat</a:t>
            </a:r>
            <a:r>
              <a:rPr lang="hu-HU" dirty="0"/>
              <a:t> </a:t>
            </a:r>
            <a:r>
              <a:rPr lang="hu-HU" dirty="0" err="1"/>
              <a:t>red</a:t>
            </a:r>
            <a:r>
              <a:rPr lang="hu-HU" dirty="0"/>
              <a:t>.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 startAt="4"/>
            </a:pPr>
            <a:r>
              <a:rPr lang="hu-HU" dirty="0">
                <a:solidFill>
                  <a:srgbClr val="33ABF1"/>
                </a:solidFill>
              </a:rPr>
              <a:t>N-</a:t>
            </a:r>
            <a:r>
              <a:rPr lang="hu-HU" dirty="0" err="1">
                <a:solidFill>
                  <a:srgbClr val="33ABF1"/>
                </a:solidFill>
              </a:rPr>
              <a:t>gram</a:t>
            </a:r>
            <a:r>
              <a:rPr lang="hu-HU" dirty="0">
                <a:solidFill>
                  <a:srgbClr val="33ABF1"/>
                </a:solidFill>
              </a:rPr>
              <a:t> </a:t>
            </a:r>
            <a:r>
              <a:rPr lang="hu-HU" dirty="0" err="1">
                <a:solidFill>
                  <a:srgbClr val="33ABF1"/>
                </a:solidFill>
              </a:rPr>
              <a:t>inclusion</a:t>
            </a:r>
            <a:endParaRPr lang="hu-HU" dirty="0">
              <a:solidFill>
                <a:srgbClr val="33ABF1"/>
              </a:solidFill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hu-HU" dirty="0" err="1"/>
              <a:t>Combinatorial</a:t>
            </a:r>
            <a:r>
              <a:rPr lang="hu-HU" dirty="0"/>
              <a:t> </a:t>
            </a:r>
            <a:r>
              <a:rPr lang="hu-HU" dirty="0" err="1"/>
              <a:t>explosion</a:t>
            </a:r>
            <a:endParaRPr lang="hu-HU" dirty="0"/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United </a:t>
            </a:r>
            <a:r>
              <a:rPr lang="hu-HU" dirty="0" err="1"/>
              <a:t>States</a:t>
            </a:r>
            <a:r>
              <a:rPr lang="hu-HU" dirty="0"/>
              <a:t>, </a:t>
            </a:r>
            <a:r>
              <a:rPr lang="hu-HU" dirty="0" err="1"/>
              <a:t>French</a:t>
            </a:r>
            <a:r>
              <a:rPr lang="hu-HU" dirty="0"/>
              <a:t> </a:t>
            </a:r>
            <a:r>
              <a:rPr lang="hu-HU" dirty="0" err="1"/>
              <a:t>Revolution</a:t>
            </a:r>
            <a:r>
              <a:rPr lang="hu-HU" dirty="0"/>
              <a:t>, </a:t>
            </a:r>
            <a:r>
              <a:rPr lang="hu-HU" dirty="0" err="1"/>
              <a:t>Thirty</a:t>
            </a:r>
            <a:r>
              <a:rPr lang="hu-HU" dirty="0"/>
              <a:t> </a:t>
            </a:r>
            <a:r>
              <a:rPr lang="hu-HU" dirty="0" err="1"/>
              <a:t>Years</a:t>
            </a:r>
            <a:r>
              <a:rPr lang="hu-HU" dirty="0"/>
              <a:t>' </a:t>
            </a:r>
            <a:r>
              <a:rPr lang="hu-HU" dirty="0" err="1"/>
              <a:t>War</a:t>
            </a:r>
            <a:r>
              <a:rPr lang="hu-HU" dirty="0"/>
              <a:t>…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 startAt="4"/>
            </a:pPr>
            <a:r>
              <a:rPr lang="hu-HU" dirty="0" err="1">
                <a:solidFill>
                  <a:srgbClr val="33ABF1"/>
                </a:solidFill>
              </a:rPr>
              <a:t>Removal</a:t>
            </a:r>
            <a:r>
              <a:rPr lang="hu-HU" dirty="0">
                <a:solidFill>
                  <a:srgbClr val="33ABF1"/>
                </a:solidFill>
              </a:rPr>
              <a:t> of </a:t>
            </a:r>
            <a:r>
              <a:rPr lang="hu-HU" dirty="0" err="1">
                <a:solidFill>
                  <a:srgbClr val="33ABF1"/>
                </a:solidFill>
              </a:rPr>
              <a:t>infrequent</a:t>
            </a:r>
            <a:r>
              <a:rPr lang="hu-HU" dirty="0">
                <a:solidFill>
                  <a:srgbClr val="33ABF1"/>
                </a:solidFill>
              </a:rPr>
              <a:t> </a:t>
            </a:r>
            <a:r>
              <a:rPr lang="hu-HU" dirty="0" err="1">
                <a:solidFill>
                  <a:srgbClr val="33ABF1"/>
                </a:solidFill>
              </a:rPr>
              <a:t>or</a:t>
            </a:r>
            <a:r>
              <a:rPr lang="hu-HU" dirty="0">
                <a:solidFill>
                  <a:srgbClr val="33ABF1"/>
                </a:solidFill>
              </a:rPr>
              <a:t> </a:t>
            </a:r>
            <a:r>
              <a:rPr lang="hu-HU" dirty="0" err="1">
                <a:solidFill>
                  <a:srgbClr val="33ABF1"/>
                </a:solidFill>
              </a:rPr>
              <a:t>frequent</a:t>
            </a:r>
            <a:r>
              <a:rPr lang="hu-HU" dirty="0">
                <a:solidFill>
                  <a:srgbClr val="33ABF1"/>
                </a:solidFill>
              </a:rPr>
              <a:t> </a:t>
            </a:r>
            <a:r>
              <a:rPr lang="hu-HU" dirty="0" err="1">
                <a:solidFill>
                  <a:srgbClr val="33ABF1"/>
                </a:solidFill>
              </a:rPr>
              <a:t>words</a:t>
            </a:r>
            <a:r>
              <a:rPr lang="hu-HU" dirty="0">
                <a:solidFill>
                  <a:srgbClr val="33ABF1"/>
                </a:solidFill>
              </a:rPr>
              <a:t> (</a:t>
            </a:r>
            <a:r>
              <a:rPr lang="hu-HU" dirty="0" err="1">
                <a:solidFill>
                  <a:srgbClr val="33ABF1"/>
                </a:solidFill>
              </a:rPr>
              <a:t>vocab</a:t>
            </a:r>
            <a:r>
              <a:rPr lang="hu-HU" dirty="0">
                <a:solidFill>
                  <a:srgbClr val="33ABF1"/>
                </a:solidFill>
              </a:rPr>
              <a:t> </a:t>
            </a:r>
            <a:r>
              <a:rPr lang="hu-HU" dirty="0" err="1">
                <a:solidFill>
                  <a:srgbClr val="33ABF1"/>
                </a:solidFill>
              </a:rPr>
              <a:t>size</a:t>
            </a:r>
            <a:r>
              <a:rPr lang="hu-HU" dirty="0">
                <a:solidFill>
                  <a:srgbClr val="33ABF1"/>
                </a:solidFill>
              </a:rPr>
              <a:t> </a:t>
            </a:r>
            <a:r>
              <a:rPr lang="hu-HU" dirty="0" err="1">
                <a:solidFill>
                  <a:srgbClr val="33ABF1"/>
                </a:solidFill>
              </a:rPr>
              <a:t>vs</a:t>
            </a:r>
            <a:r>
              <a:rPr lang="hu-HU" dirty="0">
                <a:solidFill>
                  <a:srgbClr val="33ABF1"/>
                </a:solidFill>
              </a:rPr>
              <a:t> </a:t>
            </a:r>
            <a:r>
              <a:rPr lang="hu-HU" dirty="0" err="1">
                <a:solidFill>
                  <a:srgbClr val="33ABF1"/>
                </a:solidFill>
              </a:rPr>
              <a:t>information</a:t>
            </a:r>
            <a:r>
              <a:rPr lang="hu-HU" dirty="0">
                <a:solidFill>
                  <a:srgbClr val="33ABF1"/>
                </a:solidFill>
              </a:rPr>
              <a:t> </a:t>
            </a:r>
            <a:r>
              <a:rPr lang="hu-HU" dirty="0" err="1">
                <a:solidFill>
                  <a:srgbClr val="33ABF1"/>
                </a:solidFill>
              </a:rPr>
              <a:t>thrown</a:t>
            </a:r>
            <a:r>
              <a:rPr lang="hu-HU" dirty="0">
                <a:solidFill>
                  <a:srgbClr val="33ABF1"/>
                </a:solidFill>
              </a:rPr>
              <a:t> </a:t>
            </a:r>
            <a:r>
              <a:rPr lang="hu-HU" dirty="0" err="1">
                <a:solidFill>
                  <a:srgbClr val="33ABF1"/>
                </a:solidFill>
              </a:rPr>
              <a:t>away</a:t>
            </a:r>
            <a:r>
              <a:rPr lang="hu-HU" dirty="0">
                <a:solidFill>
                  <a:srgbClr val="33ABF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8149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8438-CC61-244E-A294-3B571048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</a:t>
            </a:r>
            <a:r>
              <a:rPr lang="hu-HU" dirty="0" err="1"/>
              <a:t>effect</a:t>
            </a:r>
            <a:r>
              <a:rPr lang="hu-HU" dirty="0"/>
              <a:t> of </a:t>
            </a:r>
            <a:r>
              <a:rPr lang="hu-HU" dirty="0" err="1"/>
              <a:t>preprocessing</a:t>
            </a:r>
            <a:r>
              <a:rPr lang="hu-HU" dirty="0"/>
              <a:t> </a:t>
            </a:r>
            <a:r>
              <a:rPr lang="hu-HU" dirty="0" err="1"/>
              <a:t>techniques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20FE-5397-814E-977B-F7B7F52C3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BAC07-E481-EF40-BFA4-C3786683E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C7C32F9-5185-47D4-9981-65B486C7EDD8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94FF460F-61CA-4408-9CAF-89E5DD025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90" y="1253330"/>
            <a:ext cx="4649784" cy="4818285"/>
          </a:xfrm>
        </p:spPr>
        <p:txBody>
          <a:bodyPr/>
          <a:lstStyle/>
          <a:p>
            <a:pPr marL="0" indent="0">
              <a:buNone/>
            </a:pPr>
            <a:r>
              <a:rPr lang="hu-HU" dirty="0" err="1"/>
              <a:t>Examining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effect</a:t>
            </a:r>
            <a:r>
              <a:rPr lang="hu-HU" dirty="0"/>
              <a:t> of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techniques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corpora</a:t>
            </a:r>
            <a:r>
              <a:rPr lang="hu-HU" dirty="0"/>
              <a:t> in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languages</a:t>
            </a:r>
            <a:r>
              <a:rPr lang="hu-HU" dirty="0"/>
              <a:t>.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5DEFD5C8-7271-4214-9BB7-43D42A17B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472" y="1098376"/>
            <a:ext cx="5659427" cy="3874053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24976965-87D2-467A-B18B-6D1CF78F2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66" y="2130803"/>
            <a:ext cx="6950479" cy="362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33271AED-6A14-4B8F-8885-C83167EAD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89" y="852256"/>
            <a:ext cx="11424009" cy="5219359"/>
          </a:xfrm>
        </p:spPr>
        <p:txBody>
          <a:bodyPr/>
          <a:lstStyle/>
          <a:p>
            <a:pPr marL="0" indent="0">
              <a:buNone/>
            </a:pPr>
            <a:r>
              <a:rPr lang="hu-HU" dirty="0">
                <a:hlinkClick r:id="rId2"/>
              </a:rPr>
              <a:t>github.com/morkapronczay/</a:t>
            </a:r>
            <a:r>
              <a:rPr lang="hu-HU" dirty="0" err="1">
                <a:hlinkClick r:id="rId2"/>
              </a:rPr>
              <a:t>meetup</a:t>
            </a:r>
            <a:r>
              <a:rPr lang="hu-HU" dirty="0">
                <a:hlinkClick r:id="rId2"/>
              </a:rPr>
              <a:t>-</a:t>
            </a:r>
            <a:r>
              <a:rPr lang="hu-HU" dirty="0" err="1">
                <a:hlinkClick r:id="rId2"/>
              </a:rPr>
              <a:t>talk</a:t>
            </a:r>
            <a:r>
              <a:rPr lang="hu-HU" dirty="0">
                <a:hlinkClick r:id="rId2"/>
              </a:rPr>
              <a:t>-text-</a:t>
            </a:r>
            <a:r>
              <a:rPr lang="hu-HU" dirty="0" err="1">
                <a:hlinkClick r:id="rId2"/>
              </a:rPr>
              <a:t>preproc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/>
              <a:t>Scrape</a:t>
            </a:r>
            <a:r>
              <a:rPr lang="hu-HU" dirty="0"/>
              <a:t> </a:t>
            </a:r>
            <a:r>
              <a:rPr lang="hu-HU" dirty="0" err="1"/>
              <a:t>some</a:t>
            </a:r>
            <a:r>
              <a:rPr lang="hu-HU" dirty="0"/>
              <a:t> </a:t>
            </a:r>
            <a:r>
              <a:rPr lang="hu-HU" dirty="0" err="1"/>
              <a:t>lists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internet:</a:t>
            </a:r>
          </a:p>
          <a:p>
            <a:r>
              <a:rPr lang="en-US" dirty="0"/>
              <a:t>TOP100 most influential people,</a:t>
            </a:r>
          </a:p>
          <a:p>
            <a:r>
              <a:rPr lang="en-US" dirty="0"/>
              <a:t>TOP100 best cities to live in,</a:t>
            </a:r>
          </a:p>
          <a:p>
            <a:r>
              <a:rPr lang="en-US" dirty="0"/>
              <a:t>TOP100 best performing companies in 2019,</a:t>
            </a:r>
          </a:p>
          <a:p>
            <a:r>
              <a:rPr lang="en-US" dirty="0"/>
              <a:t>TOP100 pop/rock bands,</a:t>
            </a:r>
          </a:p>
          <a:p>
            <a:r>
              <a:rPr lang="en-US" dirty="0"/>
              <a:t>TOP Sport Franchises by value and</a:t>
            </a:r>
          </a:p>
          <a:p>
            <a:r>
              <a:rPr lang="en-US" dirty="0"/>
              <a:t>TOP100 Books.</a:t>
            </a:r>
            <a:endParaRPr lang="hu-HU" dirty="0"/>
          </a:p>
          <a:p>
            <a:endParaRPr lang="hu-HU" dirty="0"/>
          </a:p>
          <a:p>
            <a:pPr marL="0" indent="0">
              <a:buNone/>
            </a:pPr>
            <a:r>
              <a:rPr lang="hu-HU" dirty="0" err="1"/>
              <a:t>Download</a:t>
            </a:r>
            <a:r>
              <a:rPr lang="hu-HU" dirty="0"/>
              <a:t> Wikipedia </a:t>
            </a:r>
            <a:r>
              <a:rPr lang="hu-HU" dirty="0" err="1"/>
              <a:t>pages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mentioned</a:t>
            </a:r>
            <a:r>
              <a:rPr lang="hu-HU" dirty="0"/>
              <a:t> </a:t>
            </a:r>
            <a:r>
              <a:rPr lang="hu-HU" dirty="0" err="1"/>
              <a:t>entities</a:t>
            </a:r>
            <a:r>
              <a:rPr lang="hu-HU" dirty="0"/>
              <a:t>.</a:t>
            </a:r>
          </a:p>
        </p:txBody>
      </p:sp>
      <p:sp>
        <p:nvSpPr>
          <p:cNvPr id="10" name="Cím 9">
            <a:extLst>
              <a:ext uri="{FF2B5EF4-FFF2-40B4-BE49-F238E27FC236}">
                <a16:creationId xmlns:a16="http://schemas.microsoft.com/office/drawing/2014/main" id="{1B741888-8EB6-4DF7-95A3-AE47384B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case</a:t>
            </a:r>
            <a:r>
              <a:rPr lang="hu-HU" dirty="0"/>
              <a:t> </a:t>
            </a:r>
            <a:r>
              <a:rPr lang="hu-HU" dirty="0" err="1"/>
              <a:t>study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2E27365-C75E-4FCC-AC2F-C93BE7AF3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9BDE0F0-2D45-4172-99A8-EAF75C8FC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926E3A9B-9001-46CE-8822-3AEE232C264D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064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42324C-4BC0-1842-B0C1-BC4210AD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Interest over </a:t>
            </a:r>
            <a:r>
              <a:rPr lang="hu-HU" dirty="0" err="1"/>
              <a:t>time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89233-BE86-9B45-A45A-95B53083D7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5766B-B353-9340-9C28-E2F69475E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pic>
        <p:nvPicPr>
          <p:cNvPr id="15" name="Tartalom helye 14">
            <a:extLst>
              <a:ext uri="{FF2B5EF4-FFF2-40B4-BE49-F238E27FC236}">
                <a16:creationId xmlns:a16="http://schemas.microsoft.com/office/drawing/2014/main" id="{2A708D02-C982-4655-B5E2-1CEB9D2A5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890" y="955106"/>
            <a:ext cx="10310070" cy="5226139"/>
          </a:xfrm>
        </p:spPr>
      </p:pic>
      <p:sp>
        <p:nvSpPr>
          <p:cNvPr id="16" name="Téglalap 15">
            <a:extLst>
              <a:ext uri="{FF2B5EF4-FFF2-40B4-BE49-F238E27FC236}">
                <a16:creationId xmlns:a16="http://schemas.microsoft.com/office/drawing/2014/main" id="{A685166E-FC91-4511-9173-7D7198EC990C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0212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>
            <a:extLst>
              <a:ext uri="{FF2B5EF4-FFF2-40B4-BE49-F238E27FC236}">
                <a16:creationId xmlns:a16="http://schemas.microsoft.com/office/drawing/2014/main" id="{1B741888-8EB6-4DF7-95A3-AE47384B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corpus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2E27365-C75E-4FCC-AC2F-C93BE7AF3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9BDE0F0-2D45-4172-99A8-EAF75C8FC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DFFA4A89-CDD7-43DD-B773-D328F41872C8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artalom helye 11">
            <a:extLst>
              <a:ext uri="{FF2B5EF4-FFF2-40B4-BE49-F238E27FC236}">
                <a16:creationId xmlns:a16="http://schemas.microsoft.com/office/drawing/2014/main" id="{36CBDFDE-5C5F-4A7B-8138-22963D5EA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889" y="852256"/>
            <a:ext cx="5841021" cy="5219360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hu-HU" dirty="0"/>
              <a:t>Text of 452 </a:t>
            </a:r>
            <a:r>
              <a:rPr lang="hu-HU" dirty="0" err="1"/>
              <a:t>wikipedia</a:t>
            </a:r>
            <a:r>
              <a:rPr lang="hu-HU" dirty="0"/>
              <a:t> </a:t>
            </a:r>
            <a:r>
              <a:rPr lang="hu-HU" dirty="0" err="1"/>
              <a:t>pages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entities</a:t>
            </a:r>
            <a:r>
              <a:rPr lang="hu-HU" dirty="0"/>
              <a:t> in 4 </a:t>
            </a:r>
            <a:r>
              <a:rPr lang="hu-HU" dirty="0" err="1"/>
              <a:t>languages</a:t>
            </a:r>
            <a:r>
              <a:rPr lang="hu-HU" dirty="0"/>
              <a:t>.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A </a:t>
            </a:r>
            <a:r>
              <a:rPr lang="hu-HU" dirty="0" err="1"/>
              <a:t>quite</a:t>
            </a:r>
            <a:r>
              <a:rPr lang="hu-HU" dirty="0"/>
              <a:t> </a:t>
            </a:r>
            <a:r>
              <a:rPr lang="hu-HU" dirty="0" err="1"/>
              <a:t>general</a:t>
            </a:r>
            <a:r>
              <a:rPr lang="hu-HU" dirty="0"/>
              <a:t> text </a:t>
            </a:r>
            <a:r>
              <a:rPr lang="hu-HU" dirty="0" err="1"/>
              <a:t>covering</a:t>
            </a:r>
            <a:r>
              <a:rPr lang="hu-HU" dirty="0"/>
              <a:t> </a:t>
            </a:r>
            <a:r>
              <a:rPr lang="hu-HU" dirty="0" err="1"/>
              <a:t>many</a:t>
            </a:r>
            <a:r>
              <a:rPr lang="hu-HU" dirty="0"/>
              <a:t> </a:t>
            </a:r>
            <a:r>
              <a:rPr lang="hu-HU" dirty="0" err="1"/>
              <a:t>aspects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text </a:t>
            </a:r>
            <a:r>
              <a:rPr lang="hu-HU" dirty="0" err="1"/>
              <a:t>can</a:t>
            </a:r>
            <a:r>
              <a:rPr lang="hu-HU" dirty="0"/>
              <a:t>.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 err="1"/>
              <a:t>Examine</a:t>
            </a:r>
            <a:r>
              <a:rPr lang="hu-HU" b="1" dirty="0"/>
              <a:t> </a:t>
            </a:r>
            <a:r>
              <a:rPr lang="hu-HU" b="1" dirty="0" err="1"/>
              <a:t>the</a:t>
            </a:r>
            <a:r>
              <a:rPr lang="hu-HU" b="1" dirty="0"/>
              <a:t> </a:t>
            </a:r>
            <a:r>
              <a:rPr lang="hu-HU" b="1" dirty="0" err="1"/>
              <a:t>effect</a:t>
            </a:r>
            <a:r>
              <a:rPr lang="hu-HU" b="1" dirty="0"/>
              <a:t> of:</a:t>
            </a:r>
          </a:p>
          <a:p>
            <a:r>
              <a:rPr lang="en-US" dirty="0"/>
              <a:t>Removing </a:t>
            </a:r>
            <a:r>
              <a:rPr lang="en-US" dirty="0" err="1"/>
              <a:t>stopwords</a:t>
            </a:r>
            <a:endParaRPr lang="en-US" dirty="0"/>
          </a:p>
          <a:p>
            <a:r>
              <a:rPr lang="en-US" dirty="0"/>
              <a:t>Removing both extremely frequent and infrequent words</a:t>
            </a:r>
          </a:p>
          <a:p>
            <a:r>
              <a:rPr lang="en-US" dirty="0"/>
              <a:t>Stemming, an automated technique to reduce words to their base form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/>
              <a:t>All</a:t>
            </a:r>
            <a:r>
              <a:rPr lang="hu-HU" dirty="0"/>
              <a:t> of </a:t>
            </a:r>
            <a:r>
              <a:rPr lang="hu-HU" dirty="0" err="1"/>
              <a:t>them</a:t>
            </a:r>
            <a:r>
              <a:rPr lang="hu-HU" dirty="0"/>
              <a:t> </a:t>
            </a:r>
            <a:r>
              <a:rPr lang="hu-HU" dirty="0" err="1"/>
              <a:t>aim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keep</a:t>
            </a:r>
            <a:r>
              <a:rPr lang="hu-HU" dirty="0"/>
              <a:t> </a:t>
            </a:r>
            <a:r>
              <a:rPr lang="hu-HU" dirty="0" err="1"/>
              <a:t>relevant</a:t>
            </a:r>
            <a:r>
              <a:rPr lang="hu-HU" dirty="0"/>
              <a:t> </a:t>
            </a:r>
            <a:r>
              <a:rPr lang="hu-HU" dirty="0" err="1"/>
              <a:t>information</a:t>
            </a:r>
            <a:r>
              <a:rPr lang="hu-HU" dirty="0"/>
              <a:t>, and </a:t>
            </a:r>
            <a:r>
              <a:rPr lang="hu-HU" dirty="0" err="1"/>
              <a:t>throw</a:t>
            </a:r>
            <a:r>
              <a:rPr lang="hu-HU" dirty="0"/>
              <a:t> </a:t>
            </a:r>
            <a:r>
              <a:rPr lang="hu-HU" dirty="0" err="1"/>
              <a:t>away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most </a:t>
            </a:r>
            <a:r>
              <a:rPr lang="hu-HU" dirty="0" err="1"/>
              <a:t>irrelevant</a:t>
            </a:r>
            <a:r>
              <a:rPr lang="hu-HU" dirty="0"/>
              <a:t> </a:t>
            </a:r>
            <a:r>
              <a:rPr lang="hu-HU" dirty="0" err="1"/>
              <a:t>information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!</a:t>
            </a:r>
          </a:p>
        </p:txBody>
      </p:sp>
      <p:pic>
        <p:nvPicPr>
          <p:cNvPr id="14" name="Kép 13">
            <a:extLst>
              <a:ext uri="{FF2B5EF4-FFF2-40B4-BE49-F238E27FC236}">
                <a16:creationId xmlns:a16="http://schemas.microsoft.com/office/drawing/2014/main" id="{77946AE0-A9FD-4070-9EBF-D374D3161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304" y="659600"/>
            <a:ext cx="4289818" cy="558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3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>
            <a:extLst>
              <a:ext uri="{FF2B5EF4-FFF2-40B4-BE49-F238E27FC236}">
                <a16:creationId xmlns:a16="http://schemas.microsoft.com/office/drawing/2014/main" id="{1B741888-8EB6-4DF7-95A3-AE47384B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Stopword</a:t>
            </a:r>
            <a:r>
              <a:rPr lang="hu-HU" dirty="0"/>
              <a:t> </a:t>
            </a:r>
            <a:r>
              <a:rPr lang="hu-HU" dirty="0" err="1"/>
              <a:t>removal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2E27365-C75E-4FCC-AC2F-C93BE7AF3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9BDE0F0-2D45-4172-99A8-EAF75C8FC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2289A5D3-1942-4939-ABDE-A38B2E2A6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2977" y="1193815"/>
            <a:ext cx="5528147" cy="4819650"/>
          </a:xfr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A3E6C6ED-76AE-4750-8AA0-53ACB015ADDF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583B6F85-FC2D-439D-8F4C-5DA78E3E0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6" y="1642594"/>
            <a:ext cx="5757131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3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>
            <a:extLst>
              <a:ext uri="{FF2B5EF4-FFF2-40B4-BE49-F238E27FC236}">
                <a16:creationId xmlns:a16="http://schemas.microsoft.com/office/drawing/2014/main" id="{1B741888-8EB6-4DF7-95A3-AE47384B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Stemming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2E27365-C75E-4FCC-AC2F-C93BE7AF3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9BDE0F0-2D45-4172-99A8-EAF75C8FC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pic>
        <p:nvPicPr>
          <p:cNvPr id="8" name="Tartalom helye 7">
            <a:extLst>
              <a:ext uri="{FF2B5EF4-FFF2-40B4-BE49-F238E27FC236}">
                <a16:creationId xmlns:a16="http://schemas.microsoft.com/office/drawing/2014/main" id="{1B9C70EB-E96C-4D5A-825D-586BF1B4E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0322" y="1067981"/>
            <a:ext cx="6639076" cy="5019618"/>
          </a:xfr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085A4562-1C17-4A04-97FF-7858039E5FE0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22CF8993-C143-4B90-9FFD-74BC850E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9" y="1564294"/>
            <a:ext cx="4740312" cy="235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80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>
            <a:extLst>
              <a:ext uri="{FF2B5EF4-FFF2-40B4-BE49-F238E27FC236}">
                <a16:creationId xmlns:a16="http://schemas.microsoft.com/office/drawing/2014/main" id="{1B741888-8EB6-4DF7-95A3-AE47384B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Removal</a:t>
            </a:r>
            <a:r>
              <a:rPr lang="hu-HU" dirty="0"/>
              <a:t> of </a:t>
            </a:r>
            <a:r>
              <a:rPr lang="hu-HU" dirty="0" err="1"/>
              <a:t>infrequent</a:t>
            </a:r>
            <a:r>
              <a:rPr lang="hu-HU" dirty="0"/>
              <a:t> </a:t>
            </a:r>
            <a:r>
              <a:rPr lang="hu-HU" dirty="0" err="1"/>
              <a:t>words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2E27365-C75E-4FCC-AC2F-C93BE7AF3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9BDE0F0-2D45-4172-99A8-EAF75C8FC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40BBB7CF-93BC-4F88-8D91-E77840B9D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1256" y="1118314"/>
            <a:ext cx="5768830" cy="5079432"/>
          </a:xfr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A1DF71F8-093E-4EE6-8166-732ABFC979C2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149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>
            <a:extLst>
              <a:ext uri="{FF2B5EF4-FFF2-40B4-BE49-F238E27FC236}">
                <a16:creationId xmlns:a16="http://schemas.microsoft.com/office/drawing/2014/main" id="{1B741888-8EB6-4DF7-95A3-AE47384B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Removal</a:t>
            </a:r>
            <a:r>
              <a:rPr lang="hu-HU" dirty="0"/>
              <a:t> of </a:t>
            </a:r>
            <a:r>
              <a:rPr lang="hu-HU" dirty="0" err="1"/>
              <a:t>infrequent</a:t>
            </a:r>
            <a:r>
              <a:rPr lang="hu-HU" dirty="0"/>
              <a:t> </a:t>
            </a:r>
            <a:r>
              <a:rPr lang="hu-HU" dirty="0" err="1"/>
              <a:t>words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2E27365-C75E-4FCC-AC2F-C93BE7AF3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9BDE0F0-2D45-4172-99A8-EAF75C8FC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A1DF71F8-093E-4EE6-8166-732ABFC979C2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1EF1C27F-6DAF-45E8-A417-B5946D092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140" y="1079666"/>
            <a:ext cx="8965720" cy="4482860"/>
          </a:xfr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E7046CBA-A11B-4D64-AFC0-2821DA115BDE}"/>
              </a:ext>
            </a:extLst>
          </p:cNvPr>
          <p:cNvSpPr txBox="1"/>
          <p:nvPr/>
        </p:nvSpPr>
        <p:spPr>
          <a:xfrm>
            <a:off x="1568741" y="5712903"/>
            <a:ext cx="9238959" cy="369332"/>
          </a:xfrm>
          <a:prstGeom prst="rect">
            <a:avLst/>
          </a:prstGeom>
          <a:solidFill>
            <a:srgbClr val="4769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  <a:latin typeface="Avenir" pitchFamily="50" charset="0"/>
              </a:rPr>
              <a:t>NOTE: </a:t>
            </a:r>
            <a:r>
              <a:rPr lang="hu-HU" dirty="0" err="1">
                <a:solidFill>
                  <a:schemeClr val="bg1"/>
                </a:solidFill>
                <a:latin typeface="Avenir" pitchFamily="50" charset="0"/>
              </a:rPr>
              <a:t>These</a:t>
            </a:r>
            <a:r>
              <a:rPr lang="hu-HU" dirty="0">
                <a:solidFill>
                  <a:schemeClr val="bg1"/>
                </a:solidFill>
                <a:latin typeface="Avenir" pitchFamily="50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Avenir" pitchFamily="50" charset="0"/>
              </a:rPr>
              <a:t>may</a:t>
            </a:r>
            <a:r>
              <a:rPr lang="hu-HU" dirty="0">
                <a:solidFill>
                  <a:schemeClr val="bg1"/>
                </a:solidFill>
                <a:latin typeface="Avenir" pitchFamily="50" charset="0"/>
              </a:rPr>
              <a:t> be </a:t>
            </a:r>
            <a:r>
              <a:rPr lang="hu-HU" dirty="0" err="1">
                <a:solidFill>
                  <a:schemeClr val="bg1"/>
                </a:solidFill>
                <a:latin typeface="Avenir" pitchFamily="50" charset="0"/>
              </a:rPr>
              <a:t>the</a:t>
            </a:r>
            <a:r>
              <a:rPr lang="hu-HU" dirty="0">
                <a:solidFill>
                  <a:schemeClr val="bg1"/>
                </a:solidFill>
                <a:latin typeface="Avenir" pitchFamily="50" charset="0"/>
              </a:rPr>
              <a:t> most </a:t>
            </a:r>
            <a:r>
              <a:rPr lang="hu-HU" dirty="0" err="1">
                <a:solidFill>
                  <a:schemeClr val="bg1"/>
                </a:solidFill>
                <a:latin typeface="Avenir" pitchFamily="50" charset="0"/>
              </a:rPr>
              <a:t>important</a:t>
            </a:r>
            <a:r>
              <a:rPr lang="hu-HU" dirty="0">
                <a:solidFill>
                  <a:schemeClr val="bg1"/>
                </a:solidFill>
                <a:latin typeface="Avenir" pitchFamily="50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Avenir" pitchFamily="50" charset="0"/>
              </a:rPr>
              <a:t>words</a:t>
            </a:r>
            <a:r>
              <a:rPr lang="hu-HU" dirty="0">
                <a:solidFill>
                  <a:schemeClr val="bg1"/>
                </a:solidFill>
                <a:latin typeface="Avenir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4984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>
            <a:extLst>
              <a:ext uri="{FF2B5EF4-FFF2-40B4-BE49-F238E27FC236}">
                <a16:creationId xmlns:a16="http://schemas.microsoft.com/office/drawing/2014/main" id="{1B741888-8EB6-4DF7-95A3-AE47384B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Removal</a:t>
            </a:r>
            <a:r>
              <a:rPr lang="hu-HU" dirty="0"/>
              <a:t> of </a:t>
            </a:r>
            <a:r>
              <a:rPr lang="hu-HU" dirty="0" err="1"/>
              <a:t>frequent</a:t>
            </a:r>
            <a:r>
              <a:rPr lang="hu-HU" dirty="0"/>
              <a:t> </a:t>
            </a:r>
            <a:r>
              <a:rPr lang="hu-HU" dirty="0" err="1"/>
              <a:t>words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2E27365-C75E-4FCC-AC2F-C93BE7AF3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9BDE0F0-2D45-4172-99A8-EAF75C8FC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E017CA47-912C-4C21-A590-8C022DFE6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590" y="973122"/>
            <a:ext cx="8322616" cy="4495058"/>
          </a:xfr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E0FBC2C4-8DA3-4E76-A17D-E9F388A767C9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5343D60F-A6AB-425B-8486-9715B87D96B8}"/>
              </a:ext>
            </a:extLst>
          </p:cNvPr>
          <p:cNvSpPr txBox="1"/>
          <p:nvPr/>
        </p:nvSpPr>
        <p:spPr>
          <a:xfrm>
            <a:off x="1568741" y="5712903"/>
            <a:ext cx="9238959" cy="369332"/>
          </a:xfrm>
          <a:prstGeom prst="rect">
            <a:avLst/>
          </a:prstGeom>
          <a:solidFill>
            <a:srgbClr val="4769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bg1"/>
                </a:solidFill>
                <a:latin typeface="Avenir" pitchFamily="50" charset="0"/>
              </a:rPr>
              <a:t>NOTE: In-</a:t>
            </a:r>
            <a:r>
              <a:rPr lang="hu-HU" dirty="0" err="1">
                <a:solidFill>
                  <a:schemeClr val="bg1"/>
                </a:solidFill>
                <a:latin typeface="Avenir" pitchFamily="50" charset="0"/>
              </a:rPr>
              <a:t>document</a:t>
            </a:r>
            <a:r>
              <a:rPr lang="hu-HU" dirty="0">
                <a:solidFill>
                  <a:schemeClr val="bg1"/>
                </a:solidFill>
                <a:latin typeface="Avenir" pitchFamily="50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Avenir" pitchFamily="50" charset="0"/>
              </a:rPr>
              <a:t>frequency</a:t>
            </a:r>
            <a:r>
              <a:rPr lang="hu-HU" dirty="0">
                <a:solidFill>
                  <a:schemeClr val="bg1"/>
                </a:solidFill>
                <a:latin typeface="Avenir" pitchFamily="50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Avenir" pitchFamily="50" charset="0"/>
              </a:rPr>
              <a:t>may</a:t>
            </a:r>
            <a:r>
              <a:rPr lang="hu-HU" dirty="0">
                <a:solidFill>
                  <a:schemeClr val="bg1"/>
                </a:solidFill>
                <a:latin typeface="Avenir" pitchFamily="50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Avenir" pitchFamily="50" charset="0"/>
              </a:rPr>
              <a:t>still</a:t>
            </a:r>
            <a:r>
              <a:rPr lang="hu-HU" dirty="0">
                <a:solidFill>
                  <a:schemeClr val="bg1"/>
                </a:solidFill>
                <a:latin typeface="Avenir" pitchFamily="50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Avenir" pitchFamily="50" charset="0"/>
              </a:rPr>
              <a:t>contain</a:t>
            </a:r>
            <a:r>
              <a:rPr lang="hu-HU" dirty="0">
                <a:solidFill>
                  <a:schemeClr val="bg1"/>
                </a:solidFill>
                <a:latin typeface="Avenir" pitchFamily="50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Avenir" pitchFamily="50" charset="0"/>
              </a:rPr>
              <a:t>useful</a:t>
            </a:r>
            <a:r>
              <a:rPr lang="hu-HU" dirty="0">
                <a:solidFill>
                  <a:schemeClr val="bg1"/>
                </a:solidFill>
                <a:latin typeface="Avenir" pitchFamily="50" charset="0"/>
              </a:rPr>
              <a:t> </a:t>
            </a:r>
            <a:r>
              <a:rPr lang="hu-HU" dirty="0" err="1">
                <a:solidFill>
                  <a:schemeClr val="bg1"/>
                </a:solidFill>
                <a:latin typeface="Avenir" pitchFamily="50" charset="0"/>
              </a:rPr>
              <a:t>information</a:t>
            </a:r>
            <a:r>
              <a:rPr lang="hu-HU" dirty="0">
                <a:solidFill>
                  <a:schemeClr val="bg1"/>
                </a:solidFill>
                <a:latin typeface="Avenir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9760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8438-CC61-244E-A294-3B571048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Text mining in </a:t>
            </a:r>
            <a:r>
              <a:rPr lang="hu-HU" dirty="0" err="1"/>
              <a:t>academia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20FE-5397-814E-977B-F7B7F52C3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BAC07-E481-EF40-BFA4-C3786683E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C7C32F9-5185-47D4-9981-65B486C7EDD8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2" name="Shape 212">
            <a:extLst>
              <a:ext uri="{FF2B5EF4-FFF2-40B4-BE49-F238E27FC236}">
                <a16:creationId xmlns:a16="http://schemas.microsoft.com/office/drawing/2014/main" id="{301DACFD-9CE7-4455-8146-80C5BB988FB4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11375" y="1381125"/>
            <a:ext cx="8153400" cy="4562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499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8438-CC61-244E-A294-3B571048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Ideological</a:t>
            </a:r>
            <a:r>
              <a:rPr lang="hu-HU" dirty="0"/>
              <a:t> </a:t>
            </a:r>
            <a:r>
              <a:rPr lang="hu-HU" dirty="0" err="1"/>
              <a:t>scaling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20FE-5397-814E-977B-F7B7F52C3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BAC07-E481-EF40-BFA4-C3786683E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79F71E20-04E8-40DD-B857-82FB976C3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938" y="1510234"/>
            <a:ext cx="5144109" cy="3674365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768A634A-C530-4882-A6BC-2039B506BC67}"/>
              </a:ext>
            </a:extLst>
          </p:cNvPr>
          <p:cNvSpPr txBox="1"/>
          <p:nvPr/>
        </p:nvSpPr>
        <p:spPr>
          <a:xfrm>
            <a:off x="956345" y="1140903"/>
            <a:ext cx="380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>
                <a:latin typeface="Avenir" pitchFamily="50" charset="0"/>
              </a:rPr>
              <a:t>Wordfish</a:t>
            </a:r>
            <a:r>
              <a:rPr lang="hu-HU" dirty="0">
                <a:latin typeface="Avenir" pitchFamily="50" charset="0"/>
              </a:rPr>
              <a:t> </a:t>
            </a:r>
            <a:r>
              <a:rPr lang="hu-HU" dirty="0" err="1">
                <a:latin typeface="Avenir" pitchFamily="50" charset="0"/>
              </a:rPr>
              <a:t>model</a:t>
            </a:r>
            <a:r>
              <a:rPr lang="hu-HU" dirty="0">
                <a:latin typeface="Avenir" pitchFamily="50" charset="0"/>
              </a:rPr>
              <a:t> (</a:t>
            </a:r>
            <a:r>
              <a:rPr lang="hu-HU" dirty="0" err="1">
                <a:latin typeface="Avenir" pitchFamily="50" charset="0"/>
              </a:rPr>
              <a:t>unsupervised</a:t>
            </a:r>
            <a:r>
              <a:rPr lang="hu-HU" dirty="0">
                <a:latin typeface="Avenir" pitchFamily="50" charset="0"/>
              </a:rPr>
              <a:t>)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C7C32F9-5185-47D4-9981-65B486C7EDD8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350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8438-CC61-244E-A294-3B571048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Ideological</a:t>
            </a:r>
            <a:r>
              <a:rPr lang="hu-HU" dirty="0"/>
              <a:t> </a:t>
            </a:r>
            <a:r>
              <a:rPr lang="hu-HU" dirty="0" err="1"/>
              <a:t>scaling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20FE-5397-814E-977B-F7B7F52C3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BAC07-E481-EF40-BFA4-C3786683E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79F71E20-04E8-40DD-B857-82FB976C3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938" y="1510234"/>
            <a:ext cx="5144109" cy="3674365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768A634A-C530-4882-A6BC-2039B506BC67}"/>
              </a:ext>
            </a:extLst>
          </p:cNvPr>
          <p:cNvSpPr txBox="1"/>
          <p:nvPr/>
        </p:nvSpPr>
        <p:spPr>
          <a:xfrm>
            <a:off x="956345" y="1140903"/>
            <a:ext cx="380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>
                <a:latin typeface="Avenir" pitchFamily="50" charset="0"/>
              </a:rPr>
              <a:t>Wordfish</a:t>
            </a:r>
            <a:r>
              <a:rPr lang="hu-HU" dirty="0">
                <a:latin typeface="Avenir" pitchFamily="50" charset="0"/>
              </a:rPr>
              <a:t> </a:t>
            </a:r>
            <a:r>
              <a:rPr lang="hu-HU" dirty="0" err="1">
                <a:latin typeface="Avenir" pitchFamily="50" charset="0"/>
              </a:rPr>
              <a:t>model</a:t>
            </a:r>
            <a:r>
              <a:rPr lang="hu-HU" dirty="0">
                <a:latin typeface="Avenir" pitchFamily="50" charset="0"/>
              </a:rPr>
              <a:t> (</a:t>
            </a:r>
            <a:r>
              <a:rPr lang="hu-HU" dirty="0" err="1">
                <a:latin typeface="Avenir" pitchFamily="50" charset="0"/>
              </a:rPr>
              <a:t>unsupervised</a:t>
            </a:r>
            <a:r>
              <a:rPr lang="hu-HU" dirty="0">
                <a:latin typeface="Avenir" pitchFamily="50" charset="0"/>
              </a:rPr>
              <a:t>)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F600311A-174B-4C6D-BD08-15B6FDB424AE}"/>
              </a:ext>
            </a:extLst>
          </p:cNvPr>
          <p:cNvSpPr txBox="1"/>
          <p:nvPr/>
        </p:nvSpPr>
        <p:spPr>
          <a:xfrm>
            <a:off x="6704202" y="1099804"/>
            <a:ext cx="3808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>
                <a:latin typeface="Avenir" pitchFamily="50" charset="0"/>
              </a:rPr>
              <a:t>Wordscore</a:t>
            </a:r>
            <a:r>
              <a:rPr lang="hu-HU" dirty="0">
                <a:latin typeface="Avenir" pitchFamily="50" charset="0"/>
              </a:rPr>
              <a:t> (</a:t>
            </a:r>
            <a:r>
              <a:rPr lang="hu-HU" dirty="0" err="1">
                <a:latin typeface="Avenir" pitchFamily="50" charset="0"/>
              </a:rPr>
              <a:t>supervised</a:t>
            </a:r>
            <a:r>
              <a:rPr lang="hu-HU" dirty="0">
                <a:latin typeface="Avenir" pitchFamily="50" charset="0"/>
              </a:rPr>
              <a:t>)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C7C32F9-5185-47D4-9981-65B486C7EDD8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7" name="Picture 2" descr="https://tutorials.quanteda.io/machine-learning/wordscores.en_files/figure-html/unnamed-chunk-7-1.png">
            <a:extLst>
              <a:ext uri="{FF2B5EF4-FFF2-40B4-BE49-F238E27FC236}">
                <a16:creationId xmlns:a16="http://schemas.microsoft.com/office/drawing/2014/main" id="{28EE0B42-7D2F-4D31-8E2C-3EB96ACDB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649" y="1510235"/>
            <a:ext cx="5144109" cy="3674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77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8438-CC61-244E-A294-3B571048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Topic</a:t>
            </a:r>
            <a:r>
              <a:rPr lang="hu-HU" dirty="0"/>
              <a:t> </a:t>
            </a:r>
            <a:r>
              <a:rPr lang="hu-HU" dirty="0" err="1"/>
              <a:t>modeling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20FE-5397-814E-977B-F7B7F52C3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BAC07-E481-EF40-BFA4-C3786683E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C7C32F9-5185-47D4-9981-65B486C7EDD8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2" name="Tartalom helye 11">
            <a:extLst>
              <a:ext uri="{FF2B5EF4-FFF2-40B4-BE49-F238E27FC236}">
                <a16:creationId xmlns:a16="http://schemas.microsoft.com/office/drawing/2014/main" id="{6D27462F-FABD-4B85-891F-580A1509D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90" y="1784552"/>
            <a:ext cx="10331450" cy="4322159"/>
          </a:xfrm>
          <a:prstGeom prst="rect">
            <a:avLst/>
          </a:prstGeom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77331B20-12F2-4D6F-80E2-BEBB1932338D}"/>
              </a:ext>
            </a:extLst>
          </p:cNvPr>
          <p:cNvSpPr txBox="1"/>
          <p:nvPr/>
        </p:nvSpPr>
        <p:spPr>
          <a:xfrm>
            <a:off x="553673" y="1241571"/>
            <a:ext cx="6979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 </a:t>
            </a:r>
            <a:r>
              <a:rPr lang="hu-HU" dirty="0" err="1"/>
              <a:t>Hungarian</a:t>
            </a:r>
            <a:r>
              <a:rPr lang="hu-HU" dirty="0"/>
              <a:t> </a:t>
            </a:r>
            <a:r>
              <a:rPr lang="hu-HU" dirty="0" err="1"/>
              <a:t>Academy</a:t>
            </a:r>
            <a:r>
              <a:rPr lang="hu-HU" dirty="0"/>
              <a:t> of </a:t>
            </a:r>
            <a:r>
              <a:rPr lang="hu-HU" dirty="0" err="1"/>
              <a:t>Sciences</a:t>
            </a:r>
            <a:r>
              <a:rPr lang="hu-HU" dirty="0"/>
              <a:t> -  Centre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Social</a:t>
            </a:r>
            <a:r>
              <a:rPr lang="hu-HU" dirty="0"/>
              <a:t> </a:t>
            </a:r>
            <a:r>
              <a:rPr lang="hu-HU" dirty="0" err="1"/>
              <a:t>Sciences</a:t>
            </a:r>
            <a:r>
              <a:rPr lang="hu-HU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62676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8438-CC61-244E-A294-3B571048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Text mining in business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20FE-5397-814E-977B-F7B7F52C3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BAC07-E481-EF40-BFA4-C3786683E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C7C32F9-5185-47D4-9981-65B486C7EDD8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26" name="Picture 2" descr="A képen a következők lehetnek: szöveg">
            <a:extLst>
              <a:ext uri="{FF2B5EF4-FFF2-40B4-BE49-F238E27FC236}">
                <a16:creationId xmlns:a16="http://schemas.microsoft.com/office/drawing/2014/main" id="{9A7F3AA7-143F-458E-9652-A0900A10CD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62" y="1423671"/>
            <a:ext cx="4141916" cy="4010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képen a következők lehetnek: szöveg">
            <a:extLst>
              <a:ext uri="{FF2B5EF4-FFF2-40B4-BE49-F238E27FC236}">
                <a16:creationId xmlns:a16="http://schemas.microsoft.com/office/drawing/2014/main" id="{CB3AF29B-BAD5-45C8-AB6D-E8BD9CCEA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503" y="1423671"/>
            <a:ext cx="4281042" cy="401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A30300A2-C13A-4AD9-BB19-827DCA231A1D}"/>
              </a:ext>
            </a:extLst>
          </p:cNvPr>
          <p:cNvSpPr txBox="1"/>
          <p:nvPr/>
        </p:nvSpPr>
        <p:spPr>
          <a:xfrm>
            <a:off x="3179428" y="1015068"/>
            <a:ext cx="489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 err="1">
                <a:solidFill>
                  <a:srgbClr val="33ABF1"/>
                </a:solidFill>
                <a:latin typeface="Avenir" pitchFamily="50" charset="0"/>
              </a:rPr>
              <a:t>Chatbots</a:t>
            </a:r>
            <a:endParaRPr lang="hu-HU" sz="2000" b="1" dirty="0">
              <a:solidFill>
                <a:srgbClr val="33ABF1"/>
              </a:solidFill>
              <a:latin typeface="Avenir" pitchFamily="50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4439C513-0427-4FEC-8CB7-44306BC20DBD}"/>
              </a:ext>
            </a:extLst>
          </p:cNvPr>
          <p:cNvSpPr txBox="1"/>
          <p:nvPr/>
        </p:nvSpPr>
        <p:spPr>
          <a:xfrm>
            <a:off x="9714451" y="1440449"/>
            <a:ext cx="208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latin typeface="Avenir" pitchFamily="50" charset="0"/>
              </a:rPr>
              <a:t>Me</a:t>
            </a:r>
            <a:r>
              <a:rPr lang="hu-HU" dirty="0">
                <a:latin typeface="Avenir" pitchFamily="50" charset="0"/>
              </a:rPr>
              <a:t>: </a:t>
            </a:r>
            <a:r>
              <a:rPr lang="hu-HU" dirty="0" err="1">
                <a:latin typeface="Avenir" pitchFamily="50" charset="0"/>
              </a:rPr>
              <a:t>I’d</a:t>
            </a:r>
            <a:r>
              <a:rPr lang="hu-HU" dirty="0">
                <a:latin typeface="Avenir" pitchFamily="50" charset="0"/>
              </a:rPr>
              <a:t> like </a:t>
            </a:r>
            <a:r>
              <a:rPr lang="hu-HU" dirty="0" err="1">
                <a:latin typeface="Avenir" pitchFamily="50" charset="0"/>
              </a:rPr>
              <a:t>to</a:t>
            </a:r>
            <a:r>
              <a:rPr lang="hu-HU" dirty="0">
                <a:latin typeface="Avenir" pitchFamily="50" charset="0"/>
              </a:rPr>
              <a:t> </a:t>
            </a:r>
            <a:r>
              <a:rPr lang="hu-HU" dirty="0" err="1">
                <a:latin typeface="Avenir" pitchFamily="50" charset="0"/>
              </a:rPr>
              <a:t>register</a:t>
            </a:r>
            <a:r>
              <a:rPr lang="hu-HU" dirty="0">
                <a:latin typeface="Avenir" pitchFamily="50" charset="0"/>
              </a:rPr>
              <a:t> </a:t>
            </a:r>
            <a:r>
              <a:rPr lang="hu-HU" dirty="0" err="1">
                <a:latin typeface="Avenir" pitchFamily="50" charset="0"/>
              </a:rPr>
              <a:t>on</a:t>
            </a:r>
            <a:r>
              <a:rPr lang="hu-HU" dirty="0">
                <a:latin typeface="Avenir" pitchFamily="50" charset="0"/>
              </a:rPr>
              <a:t> </a:t>
            </a:r>
            <a:r>
              <a:rPr lang="hu-HU" i="1" dirty="0">
                <a:latin typeface="Avenir" pitchFamily="50" charset="0"/>
              </a:rPr>
              <a:t>díjnet</a:t>
            </a:r>
            <a:r>
              <a:rPr lang="hu-HU" dirty="0">
                <a:latin typeface="Avenir" pitchFamily="50" charset="0"/>
              </a:rPr>
              <a:t>, </a:t>
            </a:r>
            <a:r>
              <a:rPr lang="hu-HU" dirty="0" err="1">
                <a:latin typeface="Avenir" pitchFamily="50" charset="0"/>
              </a:rPr>
              <a:t>but</a:t>
            </a:r>
            <a:r>
              <a:rPr lang="hu-HU" dirty="0">
                <a:latin typeface="Avenir" pitchFamily="50" charset="0"/>
              </a:rPr>
              <a:t> I </a:t>
            </a:r>
            <a:r>
              <a:rPr lang="hu-HU" dirty="0" err="1">
                <a:latin typeface="Avenir" pitchFamily="50" charset="0"/>
              </a:rPr>
              <a:t>cannot</a:t>
            </a:r>
            <a:r>
              <a:rPr lang="hu-HU" dirty="0">
                <a:latin typeface="Avenir" pitchFamily="50" charset="0"/>
              </a:rPr>
              <a:t>.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3B62511-E2D3-48A3-8FE7-61399B683DB0}"/>
              </a:ext>
            </a:extLst>
          </p:cNvPr>
          <p:cNvSpPr txBox="1"/>
          <p:nvPr/>
        </p:nvSpPr>
        <p:spPr>
          <a:xfrm>
            <a:off x="9716749" y="2363779"/>
            <a:ext cx="208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latin typeface="Avenir" pitchFamily="50" charset="0"/>
              </a:rPr>
              <a:t>Bot</a:t>
            </a:r>
            <a:r>
              <a:rPr lang="hu-HU" dirty="0">
                <a:latin typeface="Avenir" pitchFamily="50" charset="0"/>
              </a:rPr>
              <a:t>: I </a:t>
            </a:r>
            <a:r>
              <a:rPr lang="hu-HU" dirty="0" err="1">
                <a:latin typeface="Avenir" pitchFamily="50" charset="0"/>
              </a:rPr>
              <a:t>don’t</a:t>
            </a:r>
            <a:r>
              <a:rPr lang="hu-HU" dirty="0">
                <a:latin typeface="Avenir" pitchFamily="50" charset="0"/>
              </a:rPr>
              <a:t> </a:t>
            </a:r>
            <a:r>
              <a:rPr lang="hu-HU" dirty="0" err="1">
                <a:latin typeface="Avenir" pitchFamily="50" charset="0"/>
              </a:rPr>
              <a:t>understand</a:t>
            </a:r>
            <a:r>
              <a:rPr lang="hu-HU" dirty="0">
                <a:latin typeface="Avenir" pitchFamily="50" charset="0"/>
              </a:rPr>
              <a:t>. </a:t>
            </a:r>
            <a:r>
              <a:rPr lang="hu-HU" dirty="0" err="1">
                <a:latin typeface="Avenir" pitchFamily="50" charset="0"/>
              </a:rPr>
              <a:t>Say</a:t>
            </a:r>
            <a:r>
              <a:rPr lang="hu-HU" dirty="0">
                <a:latin typeface="Avenir" pitchFamily="50" charset="0"/>
              </a:rPr>
              <a:t> </a:t>
            </a:r>
            <a:r>
              <a:rPr lang="hu-HU" dirty="0" err="1">
                <a:latin typeface="Avenir" pitchFamily="50" charset="0"/>
              </a:rPr>
              <a:t>it</a:t>
            </a:r>
            <a:r>
              <a:rPr lang="hu-HU" dirty="0">
                <a:latin typeface="Avenir" pitchFamily="50" charset="0"/>
              </a:rPr>
              <a:t> more </a:t>
            </a:r>
            <a:r>
              <a:rPr lang="hu-HU" dirty="0" err="1">
                <a:latin typeface="Avenir" pitchFamily="50" charset="0"/>
              </a:rPr>
              <a:t>simply</a:t>
            </a:r>
            <a:r>
              <a:rPr lang="hu-HU" dirty="0">
                <a:latin typeface="Avenir" pitchFamily="50" charset="0"/>
              </a:rPr>
              <a:t>.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14DE8062-E769-4242-BDF0-70270CAEF0F9}"/>
              </a:ext>
            </a:extLst>
          </p:cNvPr>
          <p:cNvSpPr txBox="1"/>
          <p:nvPr/>
        </p:nvSpPr>
        <p:spPr>
          <a:xfrm>
            <a:off x="9714450" y="3287109"/>
            <a:ext cx="2088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latin typeface="Avenir" pitchFamily="50" charset="0"/>
              </a:rPr>
              <a:t>Me</a:t>
            </a:r>
            <a:r>
              <a:rPr lang="hu-HU" dirty="0">
                <a:latin typeface="Avenir" pitchFamily="50" charset="0"/>
              </a:rPr>
              <a:t>: </a:t>
            </a:r>
            <a:r>
              <a:rPr lang="hu-HU" i="1" dirty="0">
                <a:latin typeface="Avenir" pitchFamily="50" charset="0"/>
              </a:rPr>
              <a:t>díjnet, </a:t>
            </a:r>
            <a:r>
              <a:rPr lang="hu-HU" dirty="0" err="1">
                <a:latin typeface="Avenir" pitchFamily="50" charset="0"/>
              </a:rPr>
              <a:t>registration</a:t>
            </a:r>
            <a:r>
              <a:rPr lang="hu-HU" dirty="0">
                <a:latin typeface="Avenir" pitchFamily="50" charset="0"/>
              </a:rPr>
              <a:t>, </a:t>
            </a:r>
            <a:r>
              <a:rPr lang="hu-HU" dirty="0" err="1">
                <a:latin typeface="Avenir" pitchFamily="50" charset="0"/>
              </a:rPr>
              <a:t>help</a:t>
            </a:r>
            <a:endParaRPr lang="hu-HU" dirty="0">
              <a:latin typeface="Avenir" pitchFamily="50" charset="0"/>
            </a:endParaRP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2BCA71C1-8393-45F7-BB2B-700FD48DC8ED}"/>
              </a:ext>
            </a:extLst>
          </p:cNvPr>
          <p:cNvSpPr txBox="1"/>
          <p:nvPr/>
        </p:nvSpPr>
        <p:spPr>
          <a:xfrm>
            <a:off x="9714449" y="4096412"/>
            <a:ext cx="2088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latin typeface="Avenir" pitchFamily="50" charset="0"/>
              </a:rPr>
              <a:t>Bot</a:t>
            </a:r>
            <a:r>
              <a:rPr lang="hu-HU" dirty="0">
                <a:latin typeface="Avenir" pitchFamily="50" charset="0"/>
              </a:rPr>
              <a:t>: I </a:t>
            </a:r>
            <a:r>
              <a:rPr lang="hu-HU" dirty="0" err="1">
                <a:latin typeface="Avenir" pitchFamily="50" charset="0"/>
              </a:rPr>
              <a:t>don’t</a:t>
            </a:r>
            <a:r>
              <a:rPr lang="hu-HU" dirty="0">
                <a:latin typeface="Avenir" pitchFamily="50" charset="0"/>
              </a:rPr>
              <a:t> </a:t>
            </a:r>
            <a:r>
              <a:rPr lang="hu-HU" dirty="0" err="1">
                <a:latin typeface="Avenir" pitchFamily="50" charset="0"/>
              </a:rPr>
              <a:t>understand</a:t>
            </a:r>
            <a:r>
              <a:rPr lang="hu-HU" dirty="0">
                <a:latin typeface="Avenir" pitchFamily="50" charset="0"/>
              </a:rPr>
              <a:t>. </a:t>
            </a:r>
            <a:r>
              <a:rPr lang="hu-HU" dirty="0" err="1">
                <a:latin typeface="Avenir" pitchFamily="50" charset="0"/>
              </a:rPr>
              <a:t>Say</a:t>
            </a:r>
            <a:r>
              <a:rPr lang="hu-HU" dirty="0">
                <a:latin typeface="Avenir" pitchFamily="50" charset="0"/>
              </a:rPr>
              <a:t> </a:t>
            </a:r>
            <a:r>
              <a:rPr lang="hu-HU" dirty="0" err="1">
                <a:latin typeface="Avenir" pitchFamily="50" charset="0"/>
              </a:rPr>
              <a:t>it</a:t>
            </a:r>
            <a:r>
              <a:rPr lang="hu-HU" dirty="0">
                <a:latin typeface="Avenir" pitchFamily="50" charset="0"/>
              </a:rPr>
              <a:t> more </a:t>
            </a:r>
            <a:r>
              <a:rPr lang="hu-HU" dirty="0" err="1">
                <a:latin typeface="Avenir" pitchFamily="50" charset="0"/>
              </a:rPr>
              <a:t>simply</a:t>
            </a:r>
            <a:r>
              <a:rPr lang="hu-HU" dirty="0">
                <a:latin typeface="Avenir" pitchFamily="50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685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8438-CC61-244E-A294-3B571048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Sentiment</a:t>
            </a:r>
            <a:r>
              <a:rPr lang="hu-HU" dirty="0"/>
              <a:t> </a:t>
            </a:r>
            <a:r>
              <a:rPr lang="hu-HU" dirty="0" err="1"/>
              <a:t>analysis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820FE-5397-814E-977B-F7B7F52C3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BAC07-E481-EF40-BFA4-C3786683E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2C7C32F9-5185-47D4-9981-65B486C7EDD8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8" name="Picture 4" descr="Képtalálat a következőre: „sentiment analysis”">
            <a:extLst>
              <a:ext uri="{FF2B5EF4-FFF2-40B4-BE49-F238E27FC236}">
                <a16:creationId xmlns:a16="http://schemas.microsoft.com/office/drawing/2014/main" id="{D7E51A1F-873E-459A-AFA5-67989C69A8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24" y="1051487"/>
            <a:ext cx="7818539" cy="505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1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>
            <a:extLst>
              <a:ext uri="{FF2B5EF4-FFF2-40B4-BE49-F238E27FC236}">
                <a16:creationId xmlns:a16="http://schemas.microsoft.com/office/drawing/2014/main" id="{B09CC5E9-A7A3-4305-A19E-98A4111F3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Traditional</a:t>
            </a:r>
            <a:r>
              <a:rPr lang="hu-HU" dirty="0"/>
              <a:t> </a:t>
            </a:r>
            <a:r>
              <a:rPr lang="hu-HU" dirty="0" err="1"/>
              <a:t>vs</a:t>
            </a:r>
            <a:r>
              <a:rPr lang="hu-HU" dirty="0"/>
              <a:t> Deep </a:t>
            </a:r>
            <a:r>
              <a:rPr lang="hu-HU" dirty="0" err="1"/>
              <a:t>Learning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56211D2-B7F2-4C3C-816B-8029A6588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08FC207-A145-F144-B83B-5260A2EBC7F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CFDBB38-5EBF-43CD-AD8C-2CE5BE2CD0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Mór Kapronczay | github.com/morkapronczay</a:t>
            </a:r>
            <a:endParaRPr lang="en-US" dirty="0"/>
          </a:p>
        </p:txBody>
      </p:sp>
      <p:pic>
        <p:nvPicPr>
          <p:cNvPr id="1026" name="Picture 2" descr="Képtalálat a következőre: „deep learning”">
            <a:extLst>
              <a:ext uri="{FF2B5EF4-FFF2-40B4-BE49-F238E27FC236}">
                <a16:creationId xmlns:a16="http://schemas.microsoft.com/office/drawing/2014/main" id="{F108BBDD-3D94-4DBB-A028-C63E579C0B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969" y="1252538"/>
            <a:ext cx="9262212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églalap 11">
            <a:extLst>
              <a:ext uri="{FF2B5EF4-FFF2-40B4-BE49-F238E27FC236}">
                <a16:creationId xmlns:a16="http://schemas.microsoft.com/office/drawing/2014/main" id="{26FB0441-D351-45D0-B879-C8CFC24C5F9C}"/>
              </a:ext>
            </a:extLst>
          </p:cNvPr>
          <p:cNvSpPr/>
          <p:nvPr/>
        </p:nvSpPr>
        <p:spPr>
          <a:xfrm>
            <a:off x="2298583" y="6475378"/>
            <a:ext cx="1242963" cy="2721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672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01_starschema_pptx_theme">
  <a:themeElements>
    <a:clrScheme name="Custom 1">
      <a:dk1>
        <a:srgbClr val="323232"/>
      </a:dk1>
      <a:lt1>
        <a:srgbClr val="FFFFFF"/>
      </a:lt1>
      <a:dk2>
        <a:srgbClr val="44546A"/>
      </a:dk2>
      <a:lt2>
        <a:srgbClr val="E7E6E6"/>
      </a:lt2>
      <a:accent1>
        <a:srgbClr val="4769F9"/>
      </a:accent1>
      <a:accent2>
        <a:srgbClr val="33ABF1"/>
      </a:accent2>
      <a:accent3>
        <a:srgbClr val="83E3AE"/>
      </a:accent3>
      <a:accent4>
        <a:srgbClr val="FF8E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.4_starschema_template_winfix" id="{011FD28B-C7BE-5D48-8EC8-2DE4598AE675}" vid="{6DAAEEE6-8BDA-6C42-97E7-DDB3E19998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45FE36366AAB48813C74F279DA7FF8" ma:contentTypeVersion="2" ma:contentTypeDescription="Create a new document." ma:contentTypeScope="" ma:versionID="32e1d5bed379eee1dba14ca58581b3cb">
  <xsd:schema xmlns:xsd="http://www.w3.org/2001/XMLSchema" xmlns:xs="http://www.w3.org/2001/XMLSchema" xmlns:p="http://schemas.microsoft.com/office/2006/metadata/properties" xmlns:ns2="e26d6fe1-bd9c-48a7-9d33-c4541227d6e2" targetNamespace="http://schemas.microsoft.com/office/2006/metadata/properties" ma:root="true" ma:fieldsID="ab0e49893a7a7a6f5bba9e45eb6a217e" ns2:_="">
    <xsd:import namespace="e26d6fe1-bd9c-48a7-9d33-c4541227d6e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6d6fe1-bd9c-48a7-9d33-c4541227d6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32717E-529B-4B4B-B688-1DDE9FB83000}">
  <ds:schemaRefs>
    <ds:schemaRef ds:uri="e26d6fe1-bd9c-48a7-9d33-c4541227d6e2"/>
    <ds:schemaRef ds:uri="http://purl.org/dc/elements/1.1/"/>
    <ds:schemaRef ds:uri="http://purl.org/dc/dcmitype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6C1C3EF-F1DA-4C6E-A900-1385B49A79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6d6fe1-bd9c-48a7-9d33-c4541227d6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EF519D-9281-4F67-9D9D-EB517A605A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</TotalTime>
  <Words>728</Words>
  <Application>Microsoft Office PowerPoint</Application>
  <PresentationFormat>Szélesvásznú</PresentationFormat>
  <Paragraphs>174</Paragraphs>
  <Slides>25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32" baseType="lpstr">
      <vt:lpstr>Arial</vt:lpstr>
      <vt:lpstr>Avenir</vt:lpstr>
      <vt:lpstr>Avenir Black</vt:lpstr>
      <vt:lpstr>Avenir Roman</vt:lpstr>
      <vt:lpstr>Calibri</vt:lpstr>
      <vt:lpstr>Montserrat</vt:lpstr>
      <vt:lpstr>01_starschema_pptx_theme</vt:lpstr>
      <vt:lpstr>Text preprocessing</vt:lpstr>
      <vt:lpstr>Interest over time</vt:lpstr>
      <vt:lpstr>Text mining in academia</vt:lpstr>
      <vt:lpstr>Ideological scaling</vt:lpstr>
      <vt:lpstr>Ideological scaling</vt:lpstr>
      <vt:lpstr>Topic modeling</vt:lpstr>
      <vt:lpstr>Text mining in business</vt:lpstr>
      <vt:lpstr>Sentiment analysis</vt:lpstr>
      <vt:lpstr>Traditional vs Deep Learning</vt:lpstr>
      <vt:lpstr>From text to data</vt:lpstr>
      <vt:lpstr>Bag-of-words (BOW)</vt:lpstr>
      <vt:lpstr>Exploding dimensionality</vt:lpstr>
      <vt:lpstr>Exploding dimensionality</vt:lpstr>
      <vt:lpstr>Preprocessing techniques</vt:lpstr>
      <vt:lpstr>Text-preprocessing</vt:lpstr>
      <vt:lpstr>Preprocessing techniques I.</vt:lpstr>
      <vt:lpstr>Preprocessing techniques I.</vt:lpstr>
      <vt:lpstr>The effect of preprocessing techniques</vt:lpstr>
      <vt:lpstr>A case study</vt:lpstr>
      <vt:lpstr>The corpus</vt:lpstr>
      <vt:lpstr>Stopword removal</vt:lpstr>
      <vt:lpstr>Stemming</vt:lpstr>
      <vt:lpstr>Removal of infrequent words</vt:lpstr>
      <vt:lpstr>Removal of infrequent words</vt:lpstr>
      <vt:lpstr>Removal of frequent words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Starschema Template</dc:title>
  <dc:subject/>
  <dc:creator>Luby James</dc:creator>
  <cp:keywords>template ppt</cp:keywords>
  <dc:description/>
  <cp:lastModifiedBy>Kapronczay Mór</cp:lastModifiedBy>
  <cp:revision>57</cp:revision>
  <dcterms:created xsi:type="dcterms:W3CDTF">2019-09-19T12:16:41Z</dcterms:created>
  <dcterms:modified xsi:type="dcterms:W3CDTF">2019-11-11T14:28:53Z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0x010100B045FE36366AAB48813C74F279DA7FF8</vt:lpwstr>
  </property>
</Properties>
</file>